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1"/>
  </p:notesMasterIdLst>
  <p:sldIdLst>
    <p:sldId id="402" r:id="rId2"/>
    <p:sldId id="282" r:id="rId3"/>
    <p:sldId id="258" r:id="rId4"/>
    <p:sldId id="259" r:id="rId5"/>
    <p:sldId id="465" r:id="rId6"/>
    <p:sldId id="466" r:id="rId7"/>
    <p:sldId id="467" r:id="rId8"/>
    <p:sldId id="468" r:id="rId9"/>
    <p:sldId id="469" r:id="rId10"/>
    <p:sldId id="470" r:id="rId11"/>
    <p:sldId id="471" r:id="rId12"/>
    <p:sldId id="472" r:id="rId13"/>
    <p:sldId id="474" r:id="rId14"/>
    <p:sldId id="475" r:id="rId15"/>
    <p:sldId id="590" r:id="rId16"/>
    <p:sldId id="476" r:id="rId17"/>
    <p:sldId id="479" r:id="rId18"/>
    <p:sldId id="480" r:id="rId19"/>
    <p:sldId id="481" r:id="rId20"/>
    <p:sldId id="485" r:id="rId21"/>
    <p:sldId id="487" r:id="rId22"/>
    <p:sldId id="488" r:id="rId23"/>
    <p:sldId id="489" r:id="rId24"/>
    <p:sldId id="490" r:id="rId25"/>
    <p:sldId id="504" r:id="rId26"/>
    <p:sldId id="514" r:id="rId27"/>
    <p:sldId id="515" r:id="rId28"/>
    <p:sldId id="516" r:id="rId29"/>
    <p:sldId id="517" r:id="rId30"/>
    <p:sldId id="518" r:id="rId31"/>
    <p:sldId id="506" r:id="rId32"/>
    <p:sldId id="507" r:id="rId33"/>
    <p:sldId id="510" r:id="rId34"/>
    <p:sldId id="560" r:id="rId35"/>
    <p:sldId id="508" r:id="rId36"/>
    <p:sldId id="511" r:id="rId37"/>
    <p:sldId id="519" r:id="rId38"/>
    <p:sldId id="520" r:id="rId39"/>
    <p:sldId id="521" r:id="rId40"/>
    <p:sldId id="522" r:id="rId41"/>
    <p:sldId id="591" r:id="rId42"/>
    <p:sldId id="523" r:id="rId43"/>
    <p:sldId id="569" r:id="rId44"/>
    <p:sldId id="525" r:id="rId45"/>
    <p:sldId id="527" r:id="rId46"/>
    <p:sldId id="349" r:id="rId47"/>
    <p:sldId id="352" r:id="rId48"/>
    <p:sldId id="353" r:id="rId49"/>
    <p:sldId id="354" r:id="rId50"/>
    <p:sldId id="361" r:id="rId51"/>
    <p:sldId id="362" r:id="rId52"/>
    <p:sldId id="294" r:id="rId53"/>
    <p:sldId id="363" r:id="rId54"/>
    <p:sldId id="365" r:id="rId55"/>
    <p:sldId id="367" r:id="rId56"/>
    <p:sldId id="375" r:id="rId57"/>
    <p:sldId id="376" r:id="rId58"/>
    <p:sldId id="377" r:id="rId59"/>
    <p:sldId id="379" r:id="rId60"/>
    <p:sldId id="381" r:id="rId61"/>
    <p:sldId id="374" r:id="rId62"/>
    <p:sldId id="592" r:id="rId63"/>
    <p:sldId id="451" r:id="rId64"/>
    <p:sldId id="534" r:id="rId65"/>
    <p:sldId id="535" r:id="rId66"/>
    <p:sldId id="537" r:id="rId67"/>
    <p:sldId id="528" r:id="rId68"/>
    <p:sldId id="570" r:id="rId69"/>
    <p:sldId id="593" r:id="rId70"/>
    <p:sldId id="571" r:id="rId71"/>
    <p:sldId id="572" r:id="rId72"/>
    <p:sldId id="573" r:id="rId73"/>
    <p:sldId id="358" r:id="rId74"/>
    <p:sldId id="303" r:id="rId75"/>
    <p:sldId id="595" r:id="rId76"/>
    <p:sldId id="596" r:id="rId77"/>
    <p:sldId id="309" r:id="rId78"/>
    <p:sldId id="324" r:id="rId79"/>
    <p:sldId id="314" r:id="rId80"/>
    <p:sldId id="327" r:id="rId81"/>
    <p:sldId id="328" r:id="rId82"/>
    <p:sldId id="356" r:id="rId83"/>
    <p:sldId id="357" r:id="rId84"/>
    <p:sldId id="335" r:id="rId85"/>
    <p:sldId id="598" r:id="rId86"/>
    <p:sldId id="597" r:id="rId87"/>
    <p:sldId id="336" r:id="rId88"/>
    <p:sldId id="575" r:id="rId89"/>
    <p:sldId id="576" r:id="rId90"/>
    <p:sldId id="343" r:id="rId91"/>
    <p:sldId id="340" r:id="rId92"/>
    <p:sldId id="574" r:id="rId93"/>
    <p:sldId id="452" r:id="rId94"/>
    <p:sldId id="411" r:id="rId95"/>
    <p:sldId id="538" r:id="rId96"/>
    <p:sldId id="539" r:id="rId97"/>
    <p:sldId id="540" r:id="rId98"/>
    <p:sldId id="412" r:id="rId99"/>
    <p:sldId id="541" r:id="rId100"/>
    <p:sldId id="413" r:id="rId101"/>
    <p:sldId id="542" r:id="rId102"/>
    <p:sldId id="414" r:id="rId103"/>
    <p:sldId id="388" r:id="rId104"/>
    <p:sldId id="415" r:id="rId105"/>
    <p:sldId id="389" r:id="rId106"/>
    <p:sldId id="416" r:id="rId107"/>
    <p:sldId id="393" r:id="rId108"/>
    <p:sldId id="394" r:id="rId109"/>
    <p:sldId id="396" r:id="rId110"/>
    <p:sldId id="292" r:id="rId111"/>
    <p:sldId id="495" r:id="rId112"/>
    <p:sldId id="496" r:id="rId113"/>
    <p:sldId id="493" r:id="rId114"/>
    <p:sldId id="502" r:id="rId115"/>
    <p:sldId id="494" r:id="rId116"/>
    <p:sldId id="512" r:id="rId117"/>
    <p:sldId id="500" r:id="rId118"/>
    <p:sldId id="499" r:id="rId119"/>
    <p:sldId id="513" r:id="rId1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83745" autoAdjust="0"/>
  </p:normalViewPr>
  <p:slideViewPr>
    <p:cSldViewPr snapToGrid="0" snapToObjects="1">
      <p:cViewPr varScale="1">
        <p:scale>
          <a:sx n="92" d="100"/>
          <a:sy n="92" d="100"/>
        </p:scale>
        <p:origin x="1242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FEC20-FE4D-C347-8EFD-A356350F0C9F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EA402-8867-C747-9DF3-4A235FDFED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513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5F87D40-72F0-4384-B962-2DB024AE6596}" type="slidenum">
              <a:rPr lang="en-US" altLang="zh-CN" sz="1300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zh-CN" sz="1300">
              <a:latin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751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UNP</a:t>
            </a:r>
            <a:r>
              <a:rPr lang="en-US" altLang="zh-CN" baseline="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 P305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57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556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58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8343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服务器使用其接收客户请求，客户使用它接受服务器的应答。</a:t>
            </a:r>
            <a:endParaRPr lang="en-US" altLang="zh-CN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endParaRPr lang="en-US" altLang="zh-CN" dirty="0">
              <a:solidFill>
                <a:srgbClr val="6600CC"/>
              </a:solidFill>
              <a:latin typeface="Microsoft YaHei UI" panose="020B0503020204020204" pitchFamily="34" charset="-122"/>
              <a:cs typeface="Microsoft Himalaya" panose="01010100010101010101" pitchFamily="2" charset="0"/>
            </a:endParaRPr>
          </a:p>
          <a:p>
            <a:r>
              <a:rPr lang="en-US" altLang="zh-CN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UNP</a:t>
            </a:r>
            <a:r>
              <a:rPr lang="en-US" altLang="zh-CN" baseline="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 P305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59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5290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服务器使用其接收客户请求，客户使用它接受服务器的应答。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60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339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linux</a:t>
            </a:r>
            <a:r>
              <a:rPr lang="zh-CN" altLang="en-US" dirty="0"/>
              <a:t>中</a:t>
            </a:r>
            <a:r>
              <a:rPr lang="en-US" altLang="zh-CN" dirty="0" err="1"/>
              <a:t>errno</a:t>
            </a:r>
            <a:r>
              <a:rPr lang="zh-CN" altLang="en-US" dirty="0"/>
              <a:t>及</a:t>
            </a:r>
            <a:r>
              <a:rPr lang="en-US" altLang="zh-CN" dirty="0" err="1"/>
              <a:t>perror</a:t>
            </a:r>
            <a:r>
              <a:rPr lang="zh-CN" altLang="en-US" dirty="0"/>
              <a:t>的应用：</a:t>
            </a:r>
            <a:endParaRPr lang="en-US" altLang="zh-CN" dirty="0"/>
          </a:p>
          <a:p>
            <a:r>
              <a:rPr lang="en-US" altLang="zh-CN" dirty="0"/>
              <a:t>https://www.cnblogs.com/noxy/p/11188583.html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919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系统调用</a:t>
            </a:r>
          </a:p>
          <a:p>
            <a:r>
              <a:rPr lang="en-US" altLang="zh-CN" dirty="0"/>
              <a:t>https://blog.csdn.net/guoping16/article/details/6580006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1821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97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（执行文件）在父进程中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一个子进程，在子进程中调用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函数启动新的程序。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僵尸进程是如何产生的？怎样避免僵尸进程的产生</a:t>
            </a:r>
          </a:p>
          <a:p>
            <a:br>
              <a:rPr lang="zh-CN" altLang="en-US" dirty="0"/>
            </a:br>
            <a:r>
              <a:rPr lang="en-US" altLang="zh-CN" dirty="0"/>
              <a:t>https://blog.csdn.net/gengybgengyb/article/details/49700321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2719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458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阻塞：阻塞是个什么概念呢？比如某个时候你在等快递，但是你不知道快递什么时候过来，而且你没有别的事可以干（或者说接下来的事要等快递来了才能做）；那么你可以去睡觉了，因为你知道快递把货送来时一定会给你打个电话（假定一定能叫醒你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非阻塞忙轮询：接着上面等快递的例子，如果用忙轮询的方法，那么你需要知道快递员的手机号，然后每分钟给他挂个电话：“你到了没？”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多路复用：为了避免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空转，可以引进了一个代理（一开始有一位叫做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的代理，后来又有一位叫做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的代理，不过两者的本质是一样的）。这个代理比较厉害，可以同时观察许多流的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事件，在空闲的时候，会把当前线程阻塞掉，当有一个或多个流有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事件时，就从阻塞态中醒来。于是我们的程序就会轮询一遍所有的流，如果没有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事件产生，我们的程序就会阻塞在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处。但是依然有个问题，我们从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那里仅仅知道了，有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事件发生了，但却并不知道是那几个流（可能有一个，多个，甚至全部），我们只能无差别轮询所有流，找出能读出数据，或者写入数据的流，对他们进行操作。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    但是使用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，我们有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O(n)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的无差别轮询复杂度，同时处理的流越多，没一次无差别轮询时间就越长。而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可以理解为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event 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，不同于忙轮询和无差别轮询，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之会把哪个流发生了怎样的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事件通知我们。此时我们对这些流的操作都是有意义的。（复杂度降低到了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O(1)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于是我们可以把“忙”字去掉了）。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95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79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文件描述符：</a:t>
            </a:r>
            <a:endParaRPr lang="en-US" altLang="zh-CN" dirty="0"/>
          </a:p>
          <a:p>
            <a:r>
              <a:rPr lang="en-US" altLang="zh-CN" dirty="0"/>
              <a:t>https://blog.csdn.net/Shared_wisdom/article/details/129662272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6569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一个进程调用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，然后系统调用并不返回知道有数据报到达本地系统，然后系统将数据拷贝到进程的缓存中。 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我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们称这个进程在调用</a:t>
            </a:r>
            <a:r>
              <a:rPr lang="en-US" altLang="zh-CN" sz="1200" b="0" i="0" kern="1200" dirty="0" err="1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一直到从</a:t>
            </a:r>
            <a:r>
              <a:rPr lang="en-US" altLang="zh-CN" sz="1200" b="0" i="0" kern="1200" dirty="0" err="1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返回这段时间是阻塞的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。当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正常返回时，我们的进程继续它的操作。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--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阻塞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模式下，一个进程只能处理一个流的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97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2287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一个进程调用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，然后系统调用并不返回知道有数据报到达本地系统，然后系统将数据拷贝到进程的缓存中。 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我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们称这个进程在调用</a:t>
            </a:r>
            <a:r>
              <a:rPr lang="en-US" altLang="zh-CN" sz="1200" b="0" i="0" kern="1200" dirty="0" err="1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一直到从</a:t>
            </a:r>
            <a:r>
              <a:rPr lang="en-US" altLang="zh-CN" sz="1200" b="0" i="0" kern="1200" dirty="0" err="1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返回这段时间是阻塞的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。当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正常返回后，我们的进程继续它的操作。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--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阻塞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模式下，一个进程只能处理一个流的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98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9845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非阻塞模式的使用并不普遍，因为非阻塞模式会浪费大量的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资源。</a:t>
            </a:r>
            <a:br>
              <a:rPr lang="zh-CN" altLang="en-US" dirty="0"/>
            </a:br>
            <a:r>
              <a:rPr lang="en-US" altLang="zh-CN" dirty="0"/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当我们将一个套接字设置为非阻塞模式，我们相当于告诉了系统内核： “当我请求的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操作不能够马上完成，你想让我的进程进行休眠等待的时候，不要这么做，请马上返回一个错误给我。”</a:t>
            </a:r>
            <a:br>
              <a:rPr lang="zh-CN" altLang="en-US" dirty="0"/>
            </a:br>
            <a:r>
              <a:rPr lang="en-US" altLang="zh-CN" dirty="0"/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我们开始对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的三次调用，因为系统还没有接收到网络数据，所以内核马上返回一个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EWOULDBLOCK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的错误。</a:t>
            </a:r>
            <a:br>
              <a:rPr lang="zh-CN" altLang="en-US" dirty="0"/>
            </a:br>
            <a:r>
              <a:rPr lang="en-US" altLang="zh-CN" dirty="0"/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第四次我们调用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函数，一个数据报已经到达了，内核将它拷贝到我们的应用程序的缓冲区中，然后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正常返回，我们就可以对接收到的数据进行处理了。</a:t>
            </a:r>
            <a:br>
              <a:rPr lang="zh-CN" altLang="en-US" dirty="0"/>
            </a:br>
            <a:r>
              <a:rPr lang="en-US" altLang="zh-CN" dirty="0"/>
              <a:t>5.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当一个应用程序使用了非阻塞模式的套接字，它需要使用一个循环，以监听测试是否一个文件描述符有数据可读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称做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polling(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轮询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。应用程序不停的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polling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内核来检查是否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操作已经就绪。这将是一个极浪费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资源的操作。这种模式使用中不是很普遍。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UNP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第三章讲述了如何使用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fcntl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或者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ioctl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函数来设置套接字的非阻塞模式。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99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6457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非阻塞模式的使用并不普遍，因为非阻塞模式会浪费大量的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资源。</a:t>
            </a:r>
            <a:br>
              <a:rPr lang="zh-CN" altLang="en-US" dirty="0"/>
            </a:br>
            <a:r>
              <a:rPr lang="en-US" altLang="zh-CN" dirty="0"/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当我们将一个套接字设置为非阻塞模式，我们相当于告诉了系统内核： “当我请求的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操作不能够马上完成，你想让我的进程进行休眠等待的时候，不要这么做，请马上返回一个错误给我。”</a:t>
            </a:r>
            <a:br>
              <a:rPr lang="zh-CN" altLang="en-US" dirty="0"/>
            </a:br>
            <a:r>
              <a:rPr lang="en-US" altLang="zh-CN" dirty="0"/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我们开始对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的三次调用，因为系统还没有接收到网络数据，所以内核马上返回一个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EWOULDBLOCK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的错误。</a:t>
            </a:r>
            <a:br>
              <a:rPr lang="zh-CN" altLang="en-US" dirty="0"/>
            </a:br>
            <a:r>
              <a:rPr lang="en-US" altLang="zh-CN" dirty="0"/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第四次我们调用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函数，一个数据报已经到达了，内核将它拷贝到我们的应用程序的缓冲区中，然后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recvfrom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正常返回，我们就可以对接收到的数据进行处理了。</a:t>
            </a:r>
            <a:br>
              <a:rPr lang="zh-CN" altLang="en-US" dirty="0"/>
            </a:br>
            <a:r>
              <a:rPr lang="en-US" altLang="zh-CN" dirty="0"/>
              <a:t>5.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当一个应用程序使用了非阻塞模式的套接字，它需要使用一个循环，以监听测试是否一个文件描述符有数据可读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称做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polling(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轮询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。应用程序不停的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polling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内核来检查是否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操作已经就绪。这将是一个极浪费 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资源的操作。这种模式使用中不是很普遍。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100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4062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baseline="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1.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为了避免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空转，可以引进了一个代理（一开始有一位叫做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的代理，后来又有一位叫做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的代理，不过两者的本质是一样的）。这个代理比较厉害，可以同时观察许多流的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事件，在空闲的时候，会把当前线程阻塞掉，当有一个或多个流有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事件时，就从阻塞态中醒来，于是我们的程序就会轮询一遍所有的流。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2.select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能等待多个文件描述符，而这些文件描述符（套接字描述符）其中的任意一个进入读就绪状态，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select()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函数就可以返回。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3.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但是使用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O(n)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的无差别轮询复杂度，同时处理的流越多，轮询时间就越长。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4.epoll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可以理解为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event 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，不同于忙轮询和无差别轮询，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之会把哪个流发生了怎样的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事件通知我们。此时我们对这些流的操作都是有意义的。（复杂度降低到了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O(1)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https://cloud.tencent.com/developer/article/1992988</a:t>
            </a:r>
            <a:endParaRPr kumimoji="1" lang="zh-CN" altLang="en-US" dirty="0"/>
          </a:p>
          <a:p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101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6485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baseline="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1.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为了避免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空转，可以引进了一个代理（一开始有一位叫做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的代理，后来又有一位叫做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的代理，不过两者的本质是一样的）。这个代理比较厉害，可以同时观察许多流的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事件，在空闲的时候，会把当前线程阻塞掉，当有一个或多个流有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事件时，就从阻塞态中醒来，于是我们的程序就会轮询一遍所有的流。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2.select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能等待多个文件描述符，而这些文件描述符（套接字描述符）其中的任意一个进入读就绪状态，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select()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函数就可以返回。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3.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但是使用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O(n)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的无差别轮询复杂度，同时处理的流越多，轮询时间就越长。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 4.epoll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可以理解为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event 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，不同于忙轮询和无差别轮询，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epoll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之会把哪个流发生了怎样的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事件通知我们。此时我们对这些流的操作都是有意义的。（复杂度降低到了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O(1)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102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3335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所谓信号驱动，就是利用信号机制，安装信号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SIGIO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的处理函数（进行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相关操作），通过监控文件描述符，当其就绪时，通知目标进程进行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操作（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signal handler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）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103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9795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所谓信号驱动，就是利用信号机制，安装信号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SIGIO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的处理函数（进行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相关操作），通过监控文件描述符，当其就绪时，通知目标进程进行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操作（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signal handler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104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7108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Linux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上异步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有一组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POSIX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规定的接口，以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开头的几个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SYSCALL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。如下：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int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aio_read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int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aio_write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ssize_t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aio_return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105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1667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Linux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上异步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有一组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POSIX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规定的接口，以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开头的几个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SYSCALL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。如下：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int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aio_read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int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aio_write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ssize_t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aio_return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struct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 *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aiocbp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rPr>
              <a:t>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106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1113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伯克利套接字</a:t>
            </a:r>
            <a:endParaRPr lang="en-US" altLang="zh-CN" b="0" i="0" dirty="0">
              <a:solidFill>
                <a:srgbClr val="4D4D4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dirty="0"/>
              <a:t>https://blog.csdn.net/jeffasd/article/details/51461537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2555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481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92B43-BC91-4D58-8B0E-9730474BC27B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5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详见 </a:t>
            </a:r>
            <a:r>
              <a:rPr lang="en-US" altLang="zh-CN" dirty="0"/>
              <a:t>UNP</a:t>
            </a:r>
            <a:r>
              <a:rPr lang="en-US" altLang="zh-CN" baseline="0" dirty="0"/>
              <a:t> P 56-61</a:t>
            </a:r>
            <a:r>
              <a:rPr lang="zh-CN" altLang="en-US" baseline="0" dirty="0"/>
              <a:t>页。</a:t>
            </a:r>
            <a:endParaRPr lang="en-US" altLang="zh-CN" baseline="0" dirty="0"/>
          </a:p>
          <a:p>
            <a:r>
              <a:rPr lang="zh-CN" altLang="en-US" baseline="0" dirty="0"/>
              <a:t>要点：</a:t>
            </a: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zh-CN" altLang="en-US" baseline="0" dirty="0"/>
              <a:t>早期</a:t>
            </a:r>
            <a:r>
              <a:rPr lang="en-US" altLang="zh-CN" baseline="0" dirty="0" err="1"/>
              <a:t>sockaddr</a:t>
            </a:r>
            <a:r>
              <a:rPr lang="zh-CN" altLang="en-US" baseline="0" dirty="0"/>
              <a:t>只包含</a:t>
            </a:r>
            <a:r>
              <a:rPr lang="en-US" altLang="zh-CN" baseline="0" dirty="0"/>
              <a:t>2</a:t>
            </a:r>
            <a:r>
              <a:rPr lang="zh-CN" altLang="en-US" baseline="0" dirty="0"/>
              <a:t>个字节的</a:t>
            </a:r>
            <a:r>
              <a:rPr lang="en-US" altLang="zh-CN" baseline="0" dirty="0" err="1"/>
              <a:t>sa_family</a:t>
            </a:r>
            <a:r>
              <a:rPr lang="zh-CN" altLang="en-US" baseline="0" dirty="0"/>
              <a:t>和后面的</a:t>
            </a:r>
            <a:r>
              <a:rPr lang="en-US" altLang="zh-CN" baseline="0" dirty="0"/>
              <a:t>14</a:t>
            </a:r>
            <a:r>
              <a:rPr lang="zh-CN" altLang="en-US" baseline="0" dirty="0"/>
              <a:t>个字节的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，后来为了</a:t>
            </a:r>
            <a:r>
              <a:rPr lang="en-US" altLang="zh-CN" baseline="0" dirty="0"/>
              <a:t>OSI</a:t>
            </a:r>
            <a:r>
              <a:rPr lang="zh-CN" altLang="en-US" baseline="0" dirty="0"/>
              <a:t>兼容性，第一个字节变为长度</a:t>
            </a:r>
            <a:r>
              <a:rPr lang="en-US" altLang="zh-CN" baseline="0" dirty="0" err="1"/>
              <a:t>len</a:t>
            </a:r>
            <a:r>
              <a:rPr lang="zh-CN" altLang="en-US" baseline="0" dirty="0"/>
              <a:t>，值为</a:t>
            </a:r>
            <a:r>
              <a:rPr lang="en-US" altLang="zh-CN" baseline="0" dirty="0"/>
              <a:t>16</a:t>
            </a:r>
            <a:r>
              <a:rPr lang="zh-CN" altLang="en-US" baseline="0" dirty="0"/>
              <a:t>，相应的，</a:t>
            </a:r>
            <a:r>
              <a:rPr lang="en-US" altLang="zh-CN" baseline="0" dirty="0"/>
              <a:t>family</a:t>
            </a:r>
            <a:r>
              <a:rPr lang="zh-CN" altLang="en-US" baseline="0" dirty="0"/>
              <a:t>就变为</a:t>
            </a:r>
            <a:r>
              <a:rPr lang="en-US" altLang="zh-CN" baseline="0" dirty="0"/>
              <a:t>1</a:t>
            </a:r>
            <a:r>
              <a:rPr lang="zh-CN" altLang="en-US" baseline="0" dirty="0"/>
              <a:t>个字节；</a:t>
            </a: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zh-CN" altLang="en-US" baseline="0" dirty="0"/>
              <a:t>如今</a:t>
            </a:r>
            <a:r>
              <a:rPr lang="en-US" altLang="zh-CN" baseline="0" dirty="0" err="1"/>
              <a:t>sockaddr</a:t>
            </a:r>
            <a:r>
              <a:rPr lang="zh-CN" altLang="en-US" baseline="0" dirty="0"/>
              <a:t>仅在</a:t>
            </a:r>
            <a:r>
              <a:rPr lang="en-US" altLang="zh-CN" baseline="0" dirty="0"/>
              <a:t>bind</a:t>
            </a:r>
            <a:r>
              <a:rPr lang="zh-CN" altLang="en-US" baseline="0" dirty="0"/>
              <a:t>等函数里，传递参数时强制类型转换使用，其它没啥用途（因为早期的</a:t>
            </a:r>
            <a:r>
              <a:rPr lang="en-US" altLang="zh-CN" baseline="0" dirty="0"/>
              <a:t>C</a:t>
            </a:r>
            <a:r>
              <a:rPr lang="zh-CN" altLang="en-US" baseline="0" dirty="0"/>
              <a:t>没有 </a:t>
            </a:r>
            <a:r>
              <a:rPr lang="en-US" altLang="zh-CN" baseline="0" dirty="0"/>
              <a:t>void</a:t>
            </a:r>
            <a:r>
              <a:rPr lang="zh-CN" altLang="en-US" baseline="0" dirty="0"/>
              <a:t>指针，即通用指针，所以搞得那么麻烦）；</a:t>
            </a: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en-US" altLang="zh-CN" baseline="0" dirty="0"/>
              <a:t>Ipv4</a:t>
            </a:r>
            <a:r>
              <a:rPr lang="zh-CN" altLang="en-US" baseline="0" dirty="0"/>
              <a:t>用的是</a:t>
            </a:r>
            <a:r>
              <a:rPr lang="en-US" altLang="zh-CN" baseline="0" dirty="0" err="1"/>
              <a:t>sockaddr_in</a:t>
            </a:r>
            <a:r>
              <a:rPr lang="zh-CN" altLang="en-US" baseline="0" dirty="0"/>
              <a:t>，里面的</a:t>
            </a:r>
            <a:r>
              <a:rPr lang="en-US" altLang="zh-CN" baseline="0" dirty="0" err="1"/>
              <a:t>len</a:t>
            </a:r>
            <a:r>
              <a:rPr lang="zh-CN" altLang="en-US" baseline="0" dirty="0"/>
              <a:t>和</a:t>
            </a:r>
            <a:r>
              <a:rPr lang="en-US" altLang="zh-CN" baseline="0" dirty="0" err="1"/>
              <a:t>sockaddr</a:t>
            </a:r>
            <a:r>
              <a:rPr lang="zh-CN" altLang="en-US" baseline="0" dirty="0"/>
              <a:t>的</a:t>
            </a:r>
            <a:r>
              <a:rPr lang="en-US" altLang="zh-CN" baseline="0" dirty="0" err="1"/>
              <a:t>len</a:t>
            </a:r>
            <a:r>
              <a:rPr lang="zh-CN" altLang="en-US" baseline="0" dirty="0"/>
              <a:t>一样含义；</a:t>
            </a:r>
            <a:r>
              <a:rPr lang="en-US" altLang="zh-CN" baseline="0" dirty="0" err="1"/>
              <a:t>sa_family</a:t>
            </a:r>
            <a:r>
              <a:rPr lang="zh-CN" altLang="en-US" baseline="0" dirty="0"/>
              <a:t>改名为</a:t>
            </a:r>
            <a:r>
              <a:rPr lang="en-US" altLang="zh-CN" baseline="0" dirty="0" err="1"/>
              <a:t>sin_family</a:t>
            </a:r>
            <a:r>
              <a:rPr lang="zh-CN" altLang="en-US" baseline="0" dirty="0"/>
              <a:t>，值为</a:t>
            </a:r>
            <a:r>
              <a:rPr lang="en-US" altLang="zh-CN" baseline="0" dirty="0"/>
              <a:t>AF_INET</a:t>
            </a:r>
            <a:r>
              <a:rPr lang="zh-CN" altLang="en-US" baseline="0" dirty="0"/>
              <a:t>了。</a:t>
            </a: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zh-CN" altLang="en-US" baseline="0" dirty="0"/>
              <a:t>扩展了解：</a:t>
            </a:r>
            <a:endParaRPr lang="en-US" altLang="zh-CN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/>
              <a:t>      </a:t>
            </a:r>
            <a:r>
              <a:rPr lang="zh-CN" altLang="en-US" baseline="0" dirty="0"/>
              <a:t>关于</a:t>
            </a:r>
            <a:r>
              <a:rPr lang="en-US" altLang="zh-CN" baseline="0" dirty="0"/>
              <a:t>PF_INET</a:t>
            </a:r>
            <a:r>
              <a:rPr lang="zh-CN" altLang="en-US" baseline="0" dirty="0"/>
              <a:t>和</a:t>
            </a:r>
            <a:r>
              <a:rPr lang="en-US" altLang="zh-CN" baseline="0" dirty="0"/>
              <a:t>AF_INET</a:t>
            </a:r>
            <a:r>
              <a:rPr lang="zh-CN" altLang="en-US" baseline="0" dirty="0"/>
              <a:t>的区别 </a:t>
            </a:r>
            <a:r>
              <a:rPr lang="en-US" altLang="zh-CN" baseline="0" dirty="0"/>
              <a:t>https://blog.csdn.net/xiongmaojiayou/article/details/7584211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AF</a:t>
            </a:r>
            <a:r>
              <a:rPr lang="zh-CN" altLang="en-US" baseline="0" dirty="0"/>
              <a:t>是</a:t>
            </a:r>
            <a:r>
              <a:rPr lang="en-US" altLang="zh-CN" baseline="0" dirty="0"/>
              <a:t>BSD</a:t>
            </a:r>
            <a:r>
              <a:rPr lang="zh-CN" altLang="en-US" baseline="0" dirty="0"/>
              <a:t>规范，</a:t>
            </a:r>
            <a:r>
              <a:rPr lang="en-US" altLang="zh-CN" baseline="0" dirty="0"/>
              <a:t>PF</a:t>
            </a:r>
            <a:r>
              <a:rPr lang="zh-CN" altLang="en-US" baseline="0" dirty="0"/>
              <a:t>是</a:t>
            </a:r>
            <a:r>
              <a:rPr lang="en-US" altLang="zh-CN" baseline="0" dirty="0" err="1"/>
              <a:t>posix</a:t>
            </a:r>
            <a:r>
              <a:rPr lang="zh-CN" altLang="en-US" baseline="0" dirty="0"/>
              <a:t>规范）</a:t>
            </a:r>
            <a:endParaRPr lang="en-US" altLang="zh-CN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/>
              <a:t>     Socket</a:t>
            </a:r>
            <a:r>
              <a:rPr lang="zh-CN" altLang="en-US" baseline="0" dirty="0"/>
              <a:t>通信中</a:t>
            </a:r>
            <a:r>
              <a:rPr lang="en-US" altLang="zh-CN" baseline="0" dirty="0"/>
              <a:t>AF_INET </a:t>
            </a:r>
            <a:r>
              <a:rPr lang="zh-CN" altLang="en-US" baseline="0" dirty="0"/>
              <a:t>和 </a:t>
            </a:r>
            <a:r>
              <a:rPr lang="en-US" altLang="zh-CN" baseline="0" dirty="0"/>
              <a:t>AF_UNIX</a:t>
            </a:r>
            <a:r>
              <a:rPr lang="zh-CN" altLang="en-US" baseline="0" dirty="0"/>
              <a:t>域的区别  </a:t>
            </a:r>
            <a:r>
              <a:rPr lang="en-US" altLang="zh-CN" baseline="0" dirty="0"/>
              <a:t>https://www.cnblogs.com/heluan/p/10937098.html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aseline="0" dirty="0"/>
              <a:t>5. </a:t>
            </a:r>
            <a:r>
              <a:rPr lang="zh-CN" altLang="en-US" baseline="0" dirty="0"/>
              <a:t>至于各种以</a:t>
            </a:r>
            <a:r>
              <a:rPr lang="en-US" altLang="zh-CN" baseline="0" dirty="0"/>
              <a:t>_t</a:t>
            </a:r>
            <a:r>
              <a:rPr lang="zh-CN" altLang="en-US" baseline="0" dirty="0"/>
              <a:t>结尾的数据类型，可参见：浅谈</a:t>
            </a:r>
            <a:r>
              <a:rPr lang="en-US" altLang="zh-CN" baseline="0" dirty="0"/>
              <a:t>uint8_t</a:t>
            </a:r>
            <a:r>
              <a:rPr lang="zh-CN" altLang="en-US" baseline="0" dirty="0"/>
              <a:t>等以</a:t>
            </a:r>
            <a:r>
              <a:rPr lang="en-US" altLang="zh-CN" baseline="0" dirty="0"/>
              <a:t>_t</a:t>
            </a:r>
            <a:r>
              <a:rPr lang="zh-CN" altLang="en-US" baseline="0" dirty="0"/>
              <a:t>结尾的数据类型 </a:t>
            </a:r>
            <a:r>
              <a:rPr lang="en-US" altLang="zh-CN" baseline="0" dirty="0"/>
              <a:t>https://blog.csdn.net/tnt_xixixi/article/details/86728525</a:t>
            </a:r>
          </a:p>
          <a:p>
            <a:pPr marL="228600" indent="-228600">
              <a:buAutoNum type="arabicPeriod"/>
            </a:pP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baseline="0" dirty="0"/>
          </a:p>
          <a:p>
            <a:pPr marL="228600" indent="-228600">
              <a:buAutoNum type="arabicPeriod"/>
            </a:pPr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887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1.sin_port</a:t>
            </a:r>
            <a:r>
              <a:rPr lang="zh-CN" altLang="en-US" dirty="0"/>
              <a:t>，就是个</a:t>
            </a:r>
            <a:r>
              <a:rPr lang="en-US" altLang="zh-CN" dirty="0"/>
              <a:t>16</a:t>
            </a:r>
            <a:r>
              <a:rPr lang="zh-CN" altLang="en-US" dirty="0"/>
              <a:t>位的无符号整数； </a:t>
            </a:r>
            <a:r>
              <a:rPr lang="en-US" altLang="zh-CN" dirty="0" err="1"/>
              <a:t>in_port_t</a:t>
            </a:r>
            <a:r>
              <a:rPr lang="zh-CN" altLang="en-US" dirty="0"/>
              <a:t>类型即</a:t>
            </a:r>
            <a:r>
              <a:rPr lang="en-US" altLang="zh-CN" dirty="0"/>
              <a:t>16</a:t>
            </a:r>
            <a:r>
              <a:rPr lang="zh-CN" altLang="en-US" dirty="0"/>
              <a:t>位的无符号整数的</a:t>
            </a:r>
            <a:r>
              <a:rPr lang="en-US" altLang="zh-CN" dirty="0" err="1"/>
              <a:t>typfdef</a:t>
            </a:r>
            <a:r>
              <a:rPr lang="zh-CN" altLang="en-US" dirty="0"/>
              <a:t>定义；</a:t>
            </a:r>
            <a:endParaRPr lang="en-US" altLang="zh-CN" dirty="0"/>
          </a:p>
          <a:p>
            <a:r>
              <a:rPr lang="en-US" altLang="zh-CN" dirty="0"/>
              <a:t>2.sin_addr</a:t>
            </a:r>
            <a:r>
              <a:rPr lang="zh-CN" altLang="en-US" dirty="0"/>
              <a:t>，即</a:t>
            </a:r>
            <a:r>
              <a:rPr lang="en-US" altLang="zh-CN" dirty="0"/>
              <a:t>IP</a:t>
            </a:r>
            <a:r>
              <a:rPr lang="zh-CN" altLang="en-US" dirty="0"/>
              <a:t>地址，但被包装成一个</a:t>
            </a:r>
            <a:r>
              <a:rPr lang="en-US" altLang="zh-CN" dirty="0" err="1"/>
              <a:t>struct</a:t>
            </a:r>
            <a:r>
              <a:rPr lang="en-US" altLang="zh-CN" dirty="0"/>
              <a:t>  </a:t>
            </a:r>
            <a:r>
              <a:rPr lang="en-US" altLang="zh-CN" dirty="0" err="1"/>
              <a:t>in_addr</a:t>
            </a:r>
            <a:r>
              <a:rPr lang="zh-CN" altLang="en-US" dirty="0"/>
              <a:t>类型，所以访问时用的是</a:t>
            </a:r>
            <a:r>
              <a:rPr lang="en-US" altLang="zh-CN" dirty="0" err="1"/>
              <a:t>ggg.sin_port.s_addr</a:t>
            </a:r>
            <a:r>
              <a:rPr lang="zh-CN" altLang="en-US" dirty="0"/>
              <a:t>方式，其中</a:t>
            </a:r>
            <a:r>
              <a:rPr lang="en-US" altLang="zh-CN" dirty="0" err="1"/>
              <a:t>ggg</a:t>
            </a:r>
            <a:r>
              <a:rPr lang="zh-CN" altLang="en-US" dirty="0"/>
              <a:t>即自己定义的一个 </a:t>
            </a:r>
            <a:r>
              <a:rPr lang="en-US" altLang="zh-CN" dirty="0" err="1"/>
              <a:t>sockaddr_in</a:t>
            </a:r>
            <a:r>
              <a:rPr lang="zh-CN" altLang="en-US" dirty="0"/>
              <a:t>类型变量；</a:t>
            </a:r>
            <a:endParaRPr lang="en-US" altLang="zh-CN" dirty="0"/>
          </a:p>
          <a:p>
            <a:r>
              <a:rPr lang="zh-CN" altLang="en-US" dirty="0"/>
              <a:t>显然</a:t>
            </a:r>
            <a:r>
              <a:rPr lang="en-US" altLang="zh-CN" dirty="0" err="1"/>
              <a:t>struct</a:t>
            </a:r>
            <a:r>
              <a:rPr lang="en-US" altLang="zh-CN" dirty="0"/>
              <a:t>  </a:t>
            </a:r>
            <a:r>
              <a:rPr lang="en-US" altLang="zh-CN" dirty="0" err="1"/>
              <a:t>in_addr</a:t>
            </a:r>
            <a:r>
              <a:rPr lang="zh-CN" altLang="en-US" dirty="0"/>
              <a:t>中的 </a:t>
            </a:r>
            <a:r>
              <a:rPr lang="en-US" altLang="zh-CN" dirty="0" err="1"/>
              <a:t>in_addr_t</a:t>
            </a:r>
            <a:r>
              <a:rPr lang="zh-CN" altLang="en-US" dirty="0"/>
              <a:t>类型，就是个</a:t>
            </a:r>
            <a:r>
              <a:rPr lang="en-US" altLang="zh-CN" dirty="0"/>
              <a:t>32</a:t>
            </a:r>
            <a:r>
              <a:rPr lang="zh-CN" altLang="en-US" dirty="0"/>
              <a:t>位无符号整数。</a:t>
            </a:r>
            <a:endParaRPr lang="en-US" altLang="zh-CN" dirty="0"/>
          </a:p>
          <a:p>
            <a:r>
              <a:rPr lang="zh-CN" altLang="en-US" dirty="0"/>
              <a:t>为何要包装成</a:t>
            </a:r>
            <a:r>
              <a:rPr lang="en-US" altLang="zh-CN" dirty="0" err="1"/>
              <a:t>struct</a:t>
            </a:r>
            <a:r>
              <a:rPr lang="en-US" altLang="zh-CN" dirty="0"/>
              <a:t>  </a:t>
            </a:r>
            <a:r>
              <a:rPr lang="en-US" altLang="zh-CN" dirty="0" err="1"/>
              <a:t>in_addr</a:t>
            </a:r>
            <a:r>
              <a:rPr lang="en-US" altLang="zh-CN" dirty="0"/>
              <a:t>? </a:t>
            </a:r>
            <a:r>
              <a:rPr lang="zh-CN" altLang="en-US" dirty="0"/>
              <a:t>见</a:t>
            </a:r>
            <a:r>
              <a:rPr lang="en-US" altLang="zh-CN" dirty="0"/>
              <a:t>UNP P58</a:t>
            </a:r>
            <a:r>
              <a:rPr lang="zh-CN" altLang="en-US" dirty="0"/>
              <a:t>页。</a:t>
            </a:r>
            <a:r>
              <a:rPr lang="en-US" altLang="zh-CN" dirty="0"/>
              <a:t>——</a:t>
            </a:r>
            <a:r>
              <a:rPr lang="zh-CN" altLang="en-US" dirty="0"/>
              <a:t>历史原因。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6086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注意：</a:t>
            </a:r>
            <a:r>
              <a:rPr lang="en" altLang="zh-CN" dirty="0"/>
              <a:t>inet_aton</a:t>
            </a:r>
            <a:r>
              <a:rPr lang="zh-CN" altLang="en-US" dirty="0"/>
              <a:t>这堆函数，仅在处理网络参数时使用，比如</a:t>
            </a:r>
            <a:r>
              <a:rPr lang="en-US" altLang="zh-CN" dirty="0"/>
              <a:t>IP</a:t>
            </a:r>
            <a:r>
              <a:rPr lang="zh-CN" altLang="en-US" dirty="0"/>
              <a:t>地址，端口等。而在用</a:t>
            </a:r>
            <a:r>
              <a:rPr lang="en-US" altLang="zh-CN" dirty="0"/>
              <a:t>I/O</a:t>
            </a:r>
            <a:r>
              <a:rPr lang="zh-CN" altLang="en-US" dirty="0"/>
              <a:t>函数接收发送数据时，不用考虑字节序问题，</a:t>
            </a:r>
            <a:r>
              <a:rPr lang="en-US" altLang="zh-CN" dirty="0"/>
              <a:t>OS</a:t>
            </a:r>
            <a:r>
              <a:rPr lang="zh-CN" altLang="en-US" dirty="0"/>
              <a:t>自动处理。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92B43-BC91-4D58-8B0E-9730474BC27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42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一文理解可重入函数</a:t>
            </a:r>
          </a:p>
          <a:p>
            <a:r>
              <a:rPr lang="en-US" altLang="zh-CN" dirty="0"/>
              <a:t>https://zhuanlan.zhihu.com/p/280711576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592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本函数见</a:t>
            </a:r>
            <a:r>
              <a:rPr lang="en-US" altLang="zh-CN" dirty="0"/>
              <a:t>UNP</a:t>
            </a:r>
            <a:r>
              <a:rPr lang="en-US" altLang="zh-CN" baseline="0" dirty="0"/>
              <a:t> P77-79</a:t>
            </a:r>
          </a:p>
          <a:p>
            <a:pPr marL="228600" indent="-228600"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Linux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标准错误码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)</a:t>
            </a:r>
          </a:p>
          <a:p>
            <a:pPr marL="0" indent="0">
              <a:buNone/>
            </a:pPr>
            <a:r>
              <a:rPr lang="en-US" altLang="zh-CN" dirty="0"/>
              <a:t>https://www.manongdao.com/article-2330992.html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871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INADDR_ANY</a:t>
            </a:r>
            <a:r>
              <a:rPr lang="zh-CN" altLang="en-US" dirty="0"/>
              <a:t>即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EA402-8867-C747-9DF3-4A235FDFED0A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73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 userDrawn="1"/>
        </p:nvSpPr>
        <p:spPr>
          <a:xfrm rot="3249195">
            <a:off x="10070942" y="3140413"/>
            <a:ext cx="589616" cy="4927506"/>
          </a:xfrm>
          <a:prstGeom prst="roundRect">
            <a:avLst>
              <a:gd name="adj" fmla="val 50000"/>
            </a:avLst>
          </a:pr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 rot="3249195">
            <a:off x="9048551" y="4065046"/>
            <a:ext cx="578925" cy="3556031"/>
          </a:xfrm>
          <a:prstGeom prst="roundRect">
            <a:avLst>
              <a:gd name="adj" fmla="val 50000"/>
            </a:avLst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 rot="3368301">
            <a:off x="6295868" y="-519379"/>
            <a:ext cx="589616" cy="4927506"/>
          </a:xfrm>
          <a:prstGeom prst="roundRect">
            <a:avLst>
              <a:gd name="adj" fmla="val 50000"/>
            </a:avLst>
          </a:pr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 userDrawn="1"/>
        </p:nvSpPr>
        <p:spPr>
          <a:xfrm rot="3437467">
            <a:off x="5333871" y="-305445"/>
            <a:ext cx="589616" cy="4927506"/>
          </a:xfrm>
          <a:prstGeom prst="roundRect">
            <a:avLst>
              <a:gd name="adj" fmla="val 50000"/>
            </a:avLst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7">
            <a:extLst>
              <a:ext uri="{FF2B5EF4-FFF2-40B4-BE49-F238E27FC236}">
                <a16:creationId xmlns:a16="http://schemas.microsoft.com/office/drawing/2014/main" id="{F31829F6-5DAD-6942-860F-81569CBBBFA3}"/>
              </a:ext>
            </a:extLst>
          </p:cNvPr>
          <p:cNvSpPr/>
          <p:nvPr userDrawn="1"/>
        </p:nvSpPr>
        <p:spPr>
          <a:xfrm>
            <a:off x="0" y="-380"/>
            <a:ext cx="8584293" cy="5501294"/>
          </a:xfrm>
          <a:custGeom>
            <a:avLst/>
            <a:gdLst>
              <a:gd name="connsiteX0" fmla="*/ 0 w 7939314"/>
              <a:gd name="connsiteY0" fmla="*/ 0 h 5152571"/>
              <a:gd name="connsiteX1" fmla="*/ 0 w 7939314"/>
              <a:gd name="connsiteY1" fmla="*/ 5152571 h 5152571"/>
              <a:gd name="connsiteX2" fmla="*/ 7939314 w 7939314"/>
              <a:gd name="connsiteY2" fmla="*/ 14514 h 5152571"/>
              <a:gd name="connsiteX3" fmla="*/ 0 w 7939314"/>
              <a:gd name="connsiteY3" fmla="*/ 0 h 5152571"/>
              <a:gd name="connsiteX0" fmla="*/ 0 w 7939314"/>
              <a:gd name="connsiteY0" fmla="*/ 0 h 5152571"/>
              <a:gd name="connsiteX1" fmla="*/ 0 w 7939314"/>
              <a:gd name="connsiteY1" fmla="*/ 5152571 h 5152571"/>
              <a:gd name="connsiteX2" fmla="*/ 7939314 w 7939314"/>
              <a:gd name="connsiteY2" fmla="*/ 2618 h 5152571"/>
              <a:gd name="connsiteX3" fmla="*/ 0 w 7939314"/>
              <a:gd name="connsiteY3" fmla="*/ 0 h 5152571"/>
              <a:gd name="connsiteX0" fmla="*/ 0 w 7939314"/>
              <a:gd name="connsiteY0" fmla="*/ 6304 h 5158875"/>
              <a:gd name="connsiteX1" fmla="*/ 0 w 7939314"/>
              <a:gd name="connsiteY1" fmla="*/ 5158875 h 5158875"/>
              <a:gd name="connsiteX2" fmla="*/ 7939314 w 7939314"/>
              <a:gd name="connsiteY2" fmla="*/ 0 h 5158875"/>
              <a:gd name="connsiteX3" fmla="*/ 0 w 7939314"/>
              <a:gd name="connsiteY3" fmla="*/ 6304 h 5158875"/>
              <a:gd name="connsiteX0" fmla="*/ 0 w 7942253"/>
              <a:gd name="connsiteY0" fmla="*/ 6304 h 5158875"/>
              <a:gd name="connsiteX1" fmla="*/ 0 w 7942253"/>
              <a:gd name="connsiteY1" fmla="*/ 5158875 h 5158875"/>
              <a:gd name="connsiteX2" fmla="*/ 7942253 w 7942253"/>
              <a:gd name="connsiteY2" fmla="*/ 0 h 5158875"/>
              <a:gd name="connsiteX3" fmla="*/ 0 w 7942253"/>
              <a:gd name="connsiteY3" fmla="*/ 6304 h 5158875"/>
              <a:gd name="connsiteX0" fmla="*/ 0 w 7945192"/>
              <a:gd name="connsiteY0" fmla="*/ 356 h 5152927"/>
              <a:gd name="connsiteX1" fmla="*/ 0 w 7945192"/>
              <a:gd name="connsiteY1" fmla="*/ 5152927 h 5152927"/>
              <a:gd name="connsiteX2" fmla="*/ 7945192 w 7945192"/>
              <a:gd name="connsiteY2" fmla="*/ 0 h 5152927"/>
              <a:gd name="connsiteX3" fmla="*/ 0 w 7945192"/>
              <a:gd name="connsiteY3" fmla="*/ 356 h 51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5192" h="5152927">
                <a:moveTo>
                  <a:pt x="0" y="356"/>
                </a:moveTo>
                <a:lnTo>
                  <a:pt x="0" y="5152927"/>
                </a:lnTo>
                <a:lnTo>
                  <a:pt x="7945192" y="0"/>
                </a:lnTo>
                <a:lnTo>
                  <a:pt x="0" y="35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2" grpId="0" animBg="1"/>
      <p:bldP spid="11" grpId="0" animBg="1"/>
      <p:bldP spid="1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5BA59-5251-E546-933C-6572BA07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EF56A-2132-4C49-9C5C-3E844447E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BB51F-E28A-DD4E-A312-753D005A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E15-A832-8241-AEDA-42013FBB6594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C137AA-F8F5-0D4B-812B-F313EC1D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C96C57-5691-204D-9907-D87B82B0E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507C-9C5A-BC49-866E-18A702235B1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420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/>
        </p:nvSpPr>
        <p:spPr>
          <a:xfrm rot="5400000">
            <a:off x="9944567" y="-470491"/>
            <a:ext cx="589616" cy="3905250"/>
          </a:xfrm>
          <a:custGeom>
            <a:avLst/>
            <a:gdLst>
              <a:gd name="connsiteX0" fmla="*/ 0 w 589616"/>
              <a:gd name="connsiteY0" fmla="*/ 4329742 h 4624550"/>
              <a:gd name="connsiteX1" fmla="*/ 0 w 589616"/>
              <a:gd name="connsiteY1" fmla="*/ 0 h 4624550"/>
              <a:gd name="connsiteX2" fmla="*/ 589616 w 589616"/>
              <a:gd name="connsiteY2" fmla="*/ 0 h 4624550"/>
              <a:gd name="connsiteX3" fmla="*/ 589616 w 589616"/>
              <a:gd name="connsiteY3" fmla="*/ 4329742 h 4624550"/>
              <a:gd name="connsiteX4" fmla="*/ 294808 w 589616"/>
              <a:gd name="connsiteY4" fmla="*/ 4624550 h 4624550"/>
              <a:gd name="connsiteX5" fmla="*/ 0 w 589616"/>
              <a:gd name="connsiteY5" fmla="*/ 4329742 h 46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616" h="4624550">
                <a:moveTo>
                  <a:pt x="0" y="4329742"/>
                </a:moveTo>
                <a:lnTo>
                  <a:pt x="0" y="0"/>
                </a:lnTo>
                <a:lnTo>
                  <a:pt x="589616" y="0"/>
                </a:lnTo>
                <a:lnTo>
                  <a:pt x="589616" y="4329742"/>
                </a:lnTo>
                <a:cubicBezTo>
                  <a:pt x="589616" y="4492560"/>
                  <a:pt x="457626" y="4624550"/>
                  <a:pt x="294808" y="4624550"/>
                </a:cubicBezTo>
                <a:cubicBezTo>
                  <a:pt x="131990" y="4624550"/>
                  <a:pt x="0" y="4492560"/>
                  <a:pt x="0" y="4329742"/>
                </a:cubicBezTo>
                <a:close/>
              </a:path>
            </a:pathLst>
          </a:cu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 rot="5400000">
            <a:off x="1482702" y="-398344"/>
            <a:ext cx="795552" cy="3760956"/>
          </a:xfrm>
          <a:custGeom>
            <a:avLst/>
            <a:gdLst>
              <a:gd name="connsiteX0" fmla="*/ 0 w 795552"/>
              <a:gd name="connsiteY0" fmla="*/ 3760956 h 3760956"/>
              <a:gd name="connsiteX1" fmla="*/ 0 w 795552"/>
              <a:gd name="connsiteY1" fmla="*/ 397776 h 3760956"/>
              <a:gd name="connsiteX2" fmla="*/ 397776 w 795552"/>
              <a:gd name="connsiteY2" fmla="*/ 0 h 3760956"/>
              <a:gd name="connsiteX3" fmla="*/ 795552 w 795552"/>
              <a:gd name="connsiteY3" fmla="*/ 397776 h 3760956"/>
              <a:gd name="connsiteX4" fmla="*/ 795552 w 795552"/>
              <a:gd name="connsiteY4" fmla="*/ 3760956 h 376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552" h="3760956">
                <a:moveTo>
                  <a:pt x="0" y="3760956"/>
                </a:moveTo>
                <a:lnTo>
                  <a:pt x="0" y="397776"/>
                </a:lnTo>
                <a:cubicBezTo>
                  <a:pt x="0" y="178090"/>
                  <a:pt x="178090" y="0"/>
                  <a:pt x="397776" y="0"/>
                </a:cubicBezTo>
                <a:cubicBezTo>
                  <a:pt x="617462" y="0"/>
                  <a:pt x="795552" y="178090"/>
                  <a:pt x="795552" y="397776"/>
                </a:cubicBezTo>
                <a:lnTo>
                  <a:pt x="795552" y="3760956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832287" y="102046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575757"/>
                </a:solidFill>
              </a:rPr>
              <a:t>目录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361818" y="1097414"/>
            <a:ext cx="2028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75757"/>
                </a:solidFill>
              </a:rPr>
              <a:t>CONTENT</a:t>
            </a:r>
            <a:endParaRPr lang="zh-CN" altLang="en-US" sz="4400" b="1" dirty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1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16" grpId="0"/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>
            <a:extLst>
              <a:ext uri="{FF2B5EF4-FFF2-40B4-BE49-F238E27FC236}">
                <a16:creationId xmlns:a16="http://schemas.microsoft.com/office/drawing/2014/main" id="{C414AD3A-5E27-440D-AFF8-C2267F937EB7}"/>
              </a:ext>
            </a:extLst>
          </p:cNvPr>
          <p:cNvSpPr/>
          <p:nvPr userDrawn="1"/>
        </p:nvSpPr>
        <p:spPr>
          <a:xfrm>
            <a:off x="0" y="267494"/>
            <a:ext cx="539552" cy="205898"/>
          </a:xfrm>
          <a:custGeom>
            <a:avLst/>
            <a:gdLst>
              <a:gd name="connsiteX0" fmla="*/ 0 w 539552"/>
              <a:gd name="connsiteY0" fmla="*/ 0 h 205898"/>
              <a:gd name="connsiteX1" fmla="*/ 436603 w 539552"/>
              <a:gd name="connsiteY1" fmla="*/ 0 h 205898"/>
              <a:gd name="connsiteX2" fmla="*/ 539552 w 539552"/>
              <a:gd name="connsiteY2" fmla="*/ 102949 h 205898"/>
              <a:gd name="connsiteX3" fmla="*/ 436603 w 539552"/>
              <a:gd name="connsiteY3" fmla="*/ 205898 h 205898"/>
              <a:gd name="connsiteX4" fmla="*/ 0 w 539552"/>
              <a:gd name="connsiteY4" fmla="*/ 205898 h 20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552" h="205898">
                <a:moveTo>
                  <a:pt x="0" y="0"/>
                </a:moveTo>
                <a:lnTo>
                  <a:pt x="436603" y="0"/>
                </a:lnTo>
                <a:cubicBezTo>
                  <a:pt x="493460" y="0"/>
                  <a:pt x="539552" y="46092"/>
                  <a:pt x="539552" y="102949"/>
                </a:cubicBezTo>
                <a:cubicBezTo>
                  <a:pt x="539552" y="159806"/>
                  <a:pt x="493460" y="205898"/>
                  <a:pt x="436603" y="205898"/>
                </a:cubicBezTo>
                <a:lnTo>
                  <a:pt x="0" y="205898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16" y="66900"/>
            <a:ext cx="1784754" cy="40649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9564285-7758-F048-A9B5-2C2A8497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494"/>
            <a:ext cx="9438416" cy="788738"/>
          </a:xfrm>
          <a:prstGeom prst="rect">
            <a:avLst/>
          </a:prstGeom>
        </p:spPr>
        <p:txBody>
          <a:bodyPr/>
          <a:lstStyle>
            <a:lvl1pPr>
              <a:defRPr lang="zh-CN" altLang="en-US" sz="4000" dirty="0" smtClean="0">
                <a:solidFill>
                  <a:srgbClr val="000099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7623F55-72C3-7148-B299-B1D07666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887"/>
            <a:ext cx="10515600" cy="539624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20000"/>
              </a:lnSpc>
              <a:defRPr/>
            </a:lvl1pPr>
            <a:lvl2pPr algn="just">
              <a:lnSpc>
                <a:spcPct val="120000"/>
              </a:lnSpc>
              <a:defRPr/>
            </a:lvl2pPr>
            <a:lvl3pPr algn="just">
              <a:lnSpc>
                <a:spcPct val="120000"/>
              </a:lnSpc>
              <a:defRPr/>
            </a:lvl3pPr>
            <a:lvl4pPr algn="just">
              <a:lnSpc>
                <a:spcPct val="120000"/>
              </a:lnSpc>
              <a:defRPr/>
            </a:lvl4pPr>
            <a:lvl5pPr algn="just">
              <a:lnSpc>
                <a:spcPct val="120000"/>
              </a:lnSpc>
              <a:defRPr/>
            </a:lvl5pPr>
          </a:lstStyle>
          <a:p>
            <a:r>
              <a:rPr kumimoji="1" lang="zh-CN" altLang="en-US" dirty="0"/>
              <a:t>编辑母版文本样式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第三级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第四级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179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 rot="3249195">
            <a:off x="10070942" y="3140413"/>
            <a:ext cx="589616" cy="4927506"/>
          </a:xfrm>
          <a:prstGeom prst="roundRect">
            <a:avLst>
              <a:gd name="adj" fmla="val 50000"/>
            </a:avLst>
          </a:pr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 userDrawn="1"/>
        </p:nvSpPr>
        <p:spPr>
          <a:xfrm rot="3249195">
            <a:off x="9048551" y="4065046"/>
            <a:ext cx="578925" cy="3556031"/>
          </a:xfrm>
          <a:prstGeom prst="roundRect">
            <a:avLst>
              <a:gd name="adj" fmla="val 50000"/>
            </a:avLst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5234094" y="4400168"/>
            <a:ext cx="4959859" cy="0"/>
          </a:xfrm>
          <a:prstGeom prst="line">
            <a:avLst/>
          </a:prstGeom>
          <a:ln w="25400">
            <a:solidFill>
              <a:srgbClr val="57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 userDrawn="1"/>
        </p:nvSpPr>
        <p:spPr>
          <a:xfrm rot="3368301">
            <a:off x="6295868" y="-519379"/>
            <a:ext cx="589616" cy="4927506"/>
          </a:xfrm>
          <a:prstGeom prst="roundRect">
            <a:avLst>
              <a:gd name="adj" fmla="val 50000"/>
            </a:avLst>
          </a:pr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 rot="3437467">
            <a:off x="5333871" y="-305445"/>
            <a:ext cx="589616" cy="4927506"/>
          </a:xfrm>
          <a:prstGeom prst="roundRect">
            <a:avLst>
              <a:gd name="adj" fmla="val 50000"/>
            </a:avLst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772103" y="3630727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575757"/>
                </a:solidFill>
              </a:rPr>
              <a:t>感谢大家</a:t>
            </a:r>
            <a:r>
              <a:rPr lang="zh-CN" altLang="en-US" sz="4400" b="1">
                <a:solidFill>
                  <a:srgbClr val="575757"/>
                </a:solidFill>
              </a:rPr>
              <a:t>的观看！</a:t>
            </a:r>
            <a:endParaRPr lang="zh-CN" altLang="en-US" sz="4400" b="1" dirty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5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 userDrawn="1"/>
        </p:nvSpPr>
        <p:spPr>
          <a:xfrm rot="3451016">
            <a:off x="9900969" y="-608721"/>
            <a:ext cx="770864" cy="5276976"/>
          </a:xfrm>
          <a:prstGeom prst="roundRect">
            <a:avLst>
              <a:gd name="adj" fmla="val 50000"/>
            </a:avLst>
          </a:pr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 userDrawn="1"/>
        </p:nvSpPr>
        <p:spPr>
          <a:xfrm rot="3451016">
            <a:off x="10541378" y="-820257"/>
            <a:ext cx="578925" cy="3556031"/>
          </a:xfrm>
          <a:prstGeom prst="roundRect">
            <a:avLst>
              <a:gd name="adj" fmla="val 50000"/>
            </a:avLst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32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>
            <a:extLst>
              <a:ext uri="{FF2B5EF4-FFF2-40B4-BE49-F238E27FC236}">
                <a16:creationId xmlns:a16="http://schemas.microsoft.com/office/drawing/2014/main" id="{C414AD3A-5E27-440D-AFF8-C2267F937EB7}"/>
              </a:ext>
            </a:extLst>
          </p:cNvPr>
          <p:cNvSpPr/>
          <p:nvPr userDrawn="1"/>
        </p:nvSpPr>
        <p:spPr>
          <a:xfrm>
            <a:off x="0" y="267494"/>
            <a:ext cx="539552" cy="205898"/>
          </a:xfrm>
          <a:custGeom>
            <a:avLst/>
            <a:gdLst>
              <a:gd name="connsiteX0" fmla="*/ 0 w 539552"/>
              <a:gd name="connsiteY0" fmla="*/ 0 h 205898"/>
              <a:gd name="connsiteX1" fmla="*/ 436603 w 539552"/>
              <a:gd name="connsiteY1" fmla="*/ 0 h 205898"/>
              <a:gd name="connsiteX2" fmla="*/ 539552 w 539552"/>
              <a:gd name="connsiteY2" fmla="*/ 102949 h 205898"/>
              <a:gd name="connsiteX3" fmla="*/ 436603 w 539552"/>
              <a:gd name="connsiteY3" fmla="*/ 205898 h 205898"/>
              <a:gd name="connsiteX4" fmla="*/ 0 w 539552"/>
              <a:gd name="connsiteY4" fmla="*/ 205898 h 20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552" h="205898">
                <a:moveTo>
                  <a:pt x="0" y="0"/>
                </a:moveTo>
                <a:lnTo>
                  <a:pt x="436603" y="0"/>
                </a:lnTo>
                <a:cubicBezTo>
                  <a:pt x="493460" y="0"/>
                  <a:pt x="539552" y="46092"/>
                  <a:pt x="539552" y="102949"/>
                </a:cubicBezTo>
                <a:cubicBezTo>
                  <a:pt x="539552" y="159806"/>
                  <a:pt x="493460" y="205898"/>
                  <a:pt x="436603" y="205898"/>
                </a:cubicBezTo>
                <a:lnTo>
                  <a:pt x="0" y="205898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16" y="66900"/>
            <a:ext cx="1784754" cy="4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/>
        </p:nvSpPr>
        <p:spPr>
          <a:xfrm rot="5400000">
            <a:off x="9944567" y="-470491"/>
            <a:ext cx="589616" cy="3905250"/>
          </a:xfrm>
          <a:custGeom>
            <a:avLst/>
            <a:gdLst>
              <a:gd name="connsiteX0" fmla="*/ 0 w 589616"/>
              <a:gd name="connsiteY0" fmla="*/ 4329742 h 4624550"/>
              <a:gd name="connsiteX1" fmla="*/ 0 w 589616"/>
              <a:gd name="connsiteY1" fmla="*/ 0 h 4624550"/>
              <a:gd name="connsiteX2" fmla="*/ 589616 w 589616"/>
              <a:gd name="connsiteY2" fmla="*/ 0 h 4624550"/>
              <a:gd name="connsiteX3" fmla="*/ 589616 w 589616"/>
              <a:gd name="connsiteY3" fmla="*/ 4329742 h 4624550"/>
              <a:gd name="connsiteX4" fmla="*/ 294808 w 589616"/>
              <a:gd name="connsiteY4" fmla="*/ 4624550 h 4624550"/>
              <a:gd name="connsiteX5" fmla="*/ 0 w 589616"/>
              <a:gd name="connsiteY5" fmla="*/ 4329742 h 46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616" h="4624550">
                <a:moveTo>
                  <a:pt x="0" y="4329742"/>
                </a:moveTo>
                <a:lnTo>
                  <a:pt x="0" y="0"/>
                </a:lnTo>
                <a:lnTo>
                  <a:pt x="589616" y="0"/>
                </a:lnTo>
                <a:lnTo>
                  <a:pt x="589616" y="4329742"/>
                </a:lnTo>
                <a:cubicBezTo>
                  <a:pt x="589616" y="4492560"/>
                  <a:pt x="457626" y="4624550"/>
                  <a:pt x="294808" y="4624550"/>
                </a:cubicBezTo>
                <a:cubicBezTo>
                  <a:pt x="131990" y="4624550"/>
                  <a:pt x="0" y="4492560"/>
                  <a:pt x="0" y="4329742"/>
                </a:cubicBezTo>
                <a:close/>
              </a:path>
            </a:pathLst>
          </a:custGeom>
          <a:solidFill>
            <a:srgbClr val="686E7E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 rot="5400000">
            <a:off x="1482702" y="-398344"/>
            <a:ext cx="795552" cy="3760956"/>
          </a:xfrm>
          <a:custGeom>
            <a:avLst/>
            <a:gdLst>
              <a:gd name="connsiteX0" fmla="*/ 0 w 795552"/>
              <a:gd name="connsiteY0" fmla="*/ 3760956 h 3760956"/>
              <a:gd name="connsiteX1" fmla="*/ 0 w 795552"/>
              <a:gd name="connsiteY1" fmla="*/ 397776 h 3760956"/>
              <a:gd name="connsiteX2" fmla="*/ 397776 w 795552"/>
              <a:gd name="connsiteY2" fmla="*/ 0 h 3760956"/>
              <a:gd name="connsiteX3" fmla="*/ 795552 w 795552"/>
              <a:gd name="connsiteY3" fmla="*/ 397776 h 3760956"/>
              <a:gd name="connsiteX4" fmla="*/ 795552 w 795552"/>
              <a:gd name="connsiteY4" fmla="*/ 3760956 h 376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552" h="3760956">
                <a:moveTo>
                  <a:pt x="0" y="3760956"/>
                </a:moveTo>
                <a:lnTo>
                  <a:pt x="0" y="397776"/>
                </a:lnTo>
                <a:cubicBezTo>
                  <a:pt x="0" y="178090"/>
                  <a:pt x="178090" y="0"/>
                  <a:pt x="397776" y="0"/>
                </a:cubicBezTo>
                <a:cubicBezTo>
                  <a:pt x="617462" y="0"/>
                  <a:pt x="795552" y="178090"/>
                  <a:pt x="795552" y="397776"/>
                </a:cubicBezTo>
                <a:lnTo>
                  <a:pt x="795552" y="3760956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832287" y="102046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575757"/>
                </a:solidFill>
              </a:rPr>
              <a:t>目录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361818" y="1097414"/>
            <a:ext cx="2028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75757"/>
                </a:solidFill>
              </a:rPr>
              <a:t>CONTENT</a:t>
            </a:r>
            <a:endParaRPr lang="zh-CN" altLang="en-US" sz="4400" b="1" dirty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16" grpId="0"/>
      <p:bldP spid="1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>
            <a:extLst>
              <a:ext uri="{FF2B5EF4-FFF2-40B4-BE49-F238E27FC236}">
                <a16:creationId xmlns:a16="http://schemas.microsoft.com/office/drawing/2014/main" id="{C414AD3A-5E27-440D-AFF8-C2267F937EB7}"/>
              </a:ext>
            </a:extLst>
          </p:cNvPr>
          <p:cNvSpPr/>
          <p:nvPr userDrawn="1"/>
        </p:nvSpPr>
        <p:spPr>
          <a:xfrm>
            <a:off x="0" y="267494"/>
            <a:ext cx="539552" cy="205898"/>
          </a:xfrm>
          <a:custGeom>
            <a:avLst/>
            <a:gdLst>
              <a:gd name="connsiteX0" fmla="*/ 0 w 539552"/>
              <a:gd name="connsiteY0" fmla="*/ 0 h 205898"/>
              <a:gd name="connsiteX1" fmla="*/ 436603 w 539552"/>
              <a:gd name="connsiteY1" fmla="*/ 0 h 205898"/>
              <a:gd name="connsiteX2" fmla="*/ 539552 w 539552"/>
              <a:gd name="connsiteY2" fmla="*/ 102949 h 205898"/>
              <a:gd name="connsiteX3" fmla="*/ 436603 w 539552"/>
              <a:gd name="connsiteY3" fmla="*/ 205898 h 205898"/>
              <a:gd name="connsiteX4" fmla="*/ 0 w 539552"/>
              <a:gd name="connsiteY4" fmla="*/ 205898 h 20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552" h="205898">
                <a:moveTo>
                  <a:pt x="0" y="0"/>
                </a:moveTo>
                <a:lnTo>
                  <a:pt x="436603" y="0"/>
                </a:lnTo>
                <a:cubicBezTo>
                  <a:pt x="493460" y="0"/>
                  <a:pt x="539552" y="46092"/>
                  <a:pt x="539552" y="102949"/>
                </a:cubicBezTo>
                <a:cubicBezTo>
                  <a:pt x="539552" y="159806"/>
                  <a:pt x="493460" y="205898"/>
                  <a:pt x="436603" y="205898"/>
                </a:cubicBezTo>
                <a:lnTo>
                  <a:pt x="0" y="205898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16" y="66900"/>
            <a:ext cx="1784754" cy="40649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9564285-7758-F048-A9B5-2C2A8497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494"/>
            <a:ext cx="9438416" cy="788738"/>
          </a:xfrm>
          <a:prstGeom prst="rect">
            <a:avLst/>
          </a:prstGeom>
        </p:spPr>
        <p:txBody>
          <a:bodyPr/>
          <a:lstStyle>
            <a:lvl1pPr>
              <a:defRPr lang="zh-CN" altLang="en-US" sz="4000" dirty="0" smtClean="0">
                <a:solidFill>
                  <a:srgbClr val="000099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7623F55-72C3-7148-B299-B1D07666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887"/>
            <a:ext cx="10515600" cy="539624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20000"/>
              </a:lnSpc>
              <a:defRPr/>
            </a:lvl1pPr>
            <a:lvl2pPr algn="just">
              <a:lnSpc>
                <a:spcPct val="120000"/>
              </a:lnSpc>
              <a:defRPr/>
            </a:lvl2pPr>
            <a:lvl3pPr algn="just">
              <a:lnSpc>
                <a:spcPct val="120000"/>
              </a:lnSpc>
              <a:defRPr/>
            </a:lvl3pPr>
            <a:lvl4pPr algn="just">
              <a:lnSpc>
                <a:spcPct val="120000"/>
              </a:lnSpc>
              <a:defRPr/>
            </a:lvl4pPr>
            <a:lvl5pPr algn="just">
              <a:lnSpc>
                <a:spcPct val="120000"/>
              </a:lnSpc>
              <a:defRPr/>
            </a:lvl5pPr>
          </a:lstStyle>
          <a:p>
            <a:r>
              <a:rPr kumimoji="1" lang="zh-CN" altLang="en-US" dirty="0"/>
              <a:t>编辑母版文本样式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第三级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第四级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156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0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4FE1A9-66B9-8242-BC54-69B27855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4D9D62-4854-F143-8B39-A4068A944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4A8127-03FC-C744-BA63-5B30F2953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AFE15-A832-8241-AEDA-42013FBB6594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1E346F-FF85-1348-A5DE-7C204F7F6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A22386-3DA1-2541-8454-F0DBB1DE3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1507C-9C5A-BC49-866E-18A702235B1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492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5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45mIbVtrNih6lHBYQoFvmPG6tl2EnScQcDUDW73vjabGjFMze5DLaguU7X6i-wMt" TargetMode="External"/><Relationship Id="rId2" Type="http://schemas.openxmlformats.org/officeDocument/2006/relationships/hyperlink" Target="https://www.ietf.org/rfc/rfc4627.txt" TargetMode="External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eGamble/cJSON" TargetMode="External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8.xml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9.bin"/><Relationship Id="rId3" Type="http://schemas.openxmlformats.org/officeDocument/2006/relationships/image" Target="../media/image4.wmf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8.bin"/><Relationship Id="rId17" Type="http://schemas.openxmlformats.org/officeDocument/2006/relationships/oleObject" Target="../embeddings/oleObject11.bin"/><Relationship Id="rId2" Type="http://schemas.openxmlformats.org/officeDocument/2006/relationships/oleObject" Target="../embeddings/oleObject1.bin"/><Relationship Id="rId16" Type="http://schemas.openxmlformats.org/officeDocument/2006/relationships/image" Target="../media/image8.w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10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7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5775" y="2012165"/>
            <a:ext cx="2790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57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</a:t>
            </a:r>
            <a:r>
              <a:rPr lang="en-US" altLang="zh-CN" sz="5400" dirty="0">
                <a:solidFill>
                  <a:srgbClr val="57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5400" dirty="0">
                <a:solidFill>
                  <a:srgbClr val="57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27562" y="201216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57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套接字编程</a:t>
            </a:r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" fmla="*/ 0 w 8940801"/>
              <a:gd name="connsiteY0" fmla="*/ 5653314 h 5653314"/>
              <a:gd name="connsiteX1" fmla="*/ 8940801 w 8940801"/>
              <a:gd name="connsiteY1" fmla="*/ 0 h 5653314"/>
              <a:gd name="connsiteX2" fmla="*/ 8940801 w 8940801"/>
              <a:gd name="connsiteY2" fmla="*/ 5595257 h 5653314"/>
              <a:gd name="connsiteX3" fmla="*/ 0 w 8940801"/>
              <a:gd name="connsiteY3" fmla="*/ 5653314 h 5653314"/>
              <a:gd name="connsiteX0" fmla="*/ 0 w 8940801"/>
              <a:gd name="connsiteY0" fmla="*/ 5607594 h 5607594"/>
              <a:gd name="connsiteX1" fmla="*/ 8940801 w 8940801"/>
              <a:gd name="connsiteY1" fmla="*/ 0 h 5607594"/>
              <a:gd name="connsiteX2" fmla="*/ 8940801 w 8940801"/>
              <a:gd name="connsiteY2" fmla="*/ 5595257 h 5607594"/>
              <a:gd name="connsiteX3" fmla="*/ 0 w 8940801"/>
              <a:gd name="connsiteY3" fmla="*/ 5607594 h 560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AB24CB-7198-C047-9744-5B9797249432}"/>
              </a:ext>
            </a:extLst>
          </p:cNvPr>
          <p:cNvSpPr txBox="1"/>
          <p:nvPr/>
        </p:nvSpPr>
        <p:spPr>
          <a:xfrm>
            <a:off x="1255852" y="4887370"/>
            <a:ext cx="4354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电子科技大学信息与软件工程学院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计算机网络课程组</a:t>
            </a:r>
            <a:endParaRPr lang="zh-CN" altLang="en-US" sz="2000" b="1" dirty="0">
              <a:solidFill>
                <a:srgbClr val="5757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50887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6ABCC-9CA8-F54C-8860-2E3BC3B7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字节序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7C354-2076-1043-AE40-49B895062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主机字节序检查算法：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E30120-32BF-0D44-9E5B-71D8655ABFE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2010778"/>
            <a:ext cx="9077077" cy="4905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3600" b="1" kern="120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3200" kern="120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2800" kern="120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2400" kern="120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2400" kern="120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#include "</a:t>
            </a:r>
            <a:r>
              <a:rPr lang="en-US" altLang="zh-CN" sz="2000" b="0" dirty="0" err="1">
                <a:latin typeface="Courier" pitchFamily="2" charset="0"/>
              </a:rPr>
              <a:t>stdio.h</a:t>
            </a:r>
            <a:r>
              <a:rPr lang="en-US" altLang="zh-CN" sz="2000" b="0" dirty="0">
                <a:latin typeface="Courier" pitchFamily="2" charset="0"/>
              </a:rPr>
              <a:t>"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int main(int </a:t>
            </a:r>
            <a:r>
              <a:rPr lang="en-US" altLang="zh-CN" sz="2000" b="0" dirty="0" err="1">
                <a:latin typeface="Courier" pitchFamily="2" charset="0"/>
              </a:rPr>
              <a:t>argc</a:t>
            </a:r>
            <a:r>
              <a:rPr lang="en-US" altLang="zh-CN" sz="2000" b="0" dirty="0">
                <a:latin typeface="Courier" pitchFamily="2" charset="0"/>
              </a:rPr>
              <a:t>, char **</a:t>
            </a:r>
            <a:r>
              <a:rPr lang="en-US" altLang="zh-CN" sz="2000" b="0" dirty="0" err="1">
                <a:latin typeface="Courier" pitchFamily="2" charset="0"/>
              </a:rPr>
              <a:t>argv</a:t>
            </a:r>
            <a:r>
              <a:rPr lang="en-US" altLang="zh-CN" sz="2000" b="0" dirty="0">
                <a:latin typeface="Courier" pitchFamily="2" charset="0"/>
              </a:rPr>
              <a:t>)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{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union{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	short   s;</a:t>
            </a:r>
          </a:p>
          <a:p>
            <a:pPr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2000" b="0" dirty="0">
                <a:latin typeface="Courier" pitchFamily="2" charset="0"/>
              </a:rPr>
              <a:t>				char    c[</a:t>
            </a:r>
            <a:r>
              <a:rPr lang="en-US" altLang="zh-CN" sz="2000" b="0" dirty="0" err="1">
                <a:latin typeface="Courier" pitchFamily="2" charset="0"/>
              </a:rPr>
              <a:t>sizeof</a:t>
            </a:r>
            <a:r>
              <a:rPr lang="en-US" altLang="zh-CN" sz="2000" b="0" dirty="0">
                <a:latin typeface="Courier" pitchFamily="2" charset="0"/>
              </a:rPr>
              <a:t>(short)];</a:t>
            </a:r>
          </a:p>
          <a:p>
            <a:pPr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2000" b="0" dirty="0">
                <a:latin typeface="Courier" pitchFamily="2" charset="0"/>
              </a:rPr>
              <a:t>			} un;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</a:t>
            </a:r>
            <a:r>
              <a:rPr lang="en-US" altLang="zh-CN" sz="2000" b="0" dirty="0" err="1">
                <a:latin typeface="Courier" pitchFamily="2" charset="0"/>
              </a:rPr>
              <a:t>un.s</a:t>
            </a:r>
            <a:r>
              <a:rPr lang="en-US" altLang="zh-CN" sz="2000" b="0" dirty="0">
                <a:latin typeface="Courier" pitchFamily="2" charset="0"/>
              </a:rPr>
              <a:t> = 0x0102;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if (</a:t>
            </a:r>
            <a:r>
              <a:rPr lang="en-US" altLang="zh-CN" sz="2000" b="0" dirty="0" err="1">
                <a:latin typeface="Courier" pitchFamily="2" charset="0"/>
              </a:rPr>
              <a:t>sizeof</a:t>
            </a:r>
            <a:r>
              <a:rPr lang="en-US" altLang="zh-CN" sz="2000" b="0" dirty="0">
                <a:latin typeface="Courier" pitchFamily="2" charset="0"/>
              </a:rPr>
              <a:t>(short) == 2) {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if (</a:t>
            </a:r>
            <a:r>
              <a:rPr lang="en-US" altLang="zh-CN" sz="2000" b="0" dirty="0" err="1">
                <a:latin typeface="Courier" pitchFamily="2" charset="0"/>
              </a:rPr>
              <a:t>un.c</a:t>
            </a:r>
            <a:r>
              <a:rPr lang="en-US" altLang="zh-CN" sz="2000" b="0" dirty="0">
                <a:latin typeface="Courier" pitchFamily="2" charset="0"/>
              </a:rPr>
              <a:t>[0] == 1 &amp;&amp; </a:t>
            </a:r>
            <a:r>
              <a:rPr lang="en-US" altLang="zh-CN" sz="2000" b="0" dirty="0" err="1">
                <a:latin typeface="Courier" pitchFamily="2" charset="0"/>
              </a:rPr>
              <a:t>un.c</a:t>
            </a:r>
            <a:r>
              <a:rPr lang="en-US" altLang="zh-CN" sz="2000" b="0" dirty="0">
                <a:latin typeface="Courier" pitchFamily="2" charset="0"/>
              </a:rPr>
              <a:t>[1] == 2)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	</a:t>
            </a:r>
            <a:r>
              <a:rPr lang="en-US" altLang="zh-CN" sz="2000" b="0" dirty="0" err="1">
                <a:latin typeface="Courier" pitchFamily="2" charset="0"/>
              </a:rPr>
              <a:t>printf</a:t>
            </a:r>
            <a:r>
              <a:rPr lang="en-US" altLang="zh-CN" sz="2000" b="0" dirty="0">
                <a:latin typeface="Courier" pitchFamily="2" charset="0"/>
              </a:rPr>
              <a:t>("big-endian\n");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else if (</a:t>
            </a:r>
            <a:r>
              <a:rPr lang="en-US" altLang="zh-CN" sz="2000" b="0" dirty="0" err="1">
                <a:latin typeface="Courier" pitchFamily="2" charset="0"/>
              </a:rPr>
              <a:t>un.c</a:t>
            </a:r>
            <a:r>
              <a:rPr lang="en-US" altLang="zh-CN" sz="2000" b="0" dirty="0">
                <a:latin typeface="Courier" pitchFamily="2" charset="0"/>
              </a:rPr>
              <a:t>[0] == 2 &amp;&amp; </a:t>
            </a:r>
            <a:r>
              <a:rPr lang="en-US" altLang="zh-CN" sz="2000" b="0" dirty="0" err="1">
                <a:latin typeface="Courier" pitchFamily="2" charset="0"/>
              </a:rPr>
              <a:t>un.c</a:t>
            </a:r>
            <a:r>
              <a:rPr lang="en-US" altLang="zh-CN" sz="2000" b="0" dirty="0">
                <a:latin typeface="Courier" pitchFamily="2" charset="0"/>
              </a:rPr>
              <a:t>[1] == 1)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	</a:t>
            </a:r>
            <a:r>
              <a:rPr lang="en-US" altLang="zh-CN" sz="2000" b="0" dirty="0" err="1">
                <a:latin typeface="Courier" pitchFamily="2" charset="0"/>
              </a:rPr>
              <a:t>printf</a:t>
            </a:r>
            <a:r>
              <a:rPr lang="en-US" altLang="zh-CN" sz="2000" b="0" dirty="0">
                <a:latin typeface="Courier" pitchFamily="2" charset="0"/>
              </a:rPr>
              <a:t>("little-endian\n");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else	</a:t>
            </a:r>
            <a:r>
              <a:rPr lang="en-US" altLang="zh-CN" sz="2000" b="0" dirty="0" err="1">
                <a:latin typeface="Courier" pitchFamily="2" charset="0"/>
              </a:rPr>
              <a:t>printf</a:t>
            </a:r>
            <a:r>
              <a:rPr lang="en-US" altLang="zh-CN" sz="2000" b="0" dirty="0">
                <a:latin typeface="Courier" pitchFamily="2" charset="0"/>
              </a:rPr>
              <a:t>("unknown\n");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}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else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</a:t>
            </a:r>
            <a:r>
              <a:rPr lang="en-US" altLang="zh-CN" sz="2000" b="0" dirty="0" err="1">
                <a:latin typeface="Courier" pitchFamily="2" charset="0"/>
              </a:rPr>
              <a:t>printf</a:t>
            </a:r>
            <a:r>
              <a:rPr lang="en-US" altLang="zh-CN" sz="2000" b="0" dirty="0">
                <a:latin typeface="Courier" pitchFamily="2" charset="0"/>
              </a:rPr>
              <a:t>("</a:t>
            </a:r>
            <a:r>
              <a:rPr lang="en-US" altLang="zh-CN" sz="2000" b="0" dirty="0" err="1">
                <a:latin typeface="Courier" pitchFamily="2" charset="0"/>
              </a:rPr>
              <a:t>sizeof</a:t>
            </a:r>
            <a:r>
              <a:rPr lang="en-US" altLang="zh-CN" sz="2000" b="0" dirty="0">
                <a:latin typeface="Courier" pitchFamily="2" charset="0"/>
              </a:rPr>
              <a:t>(short) = %d\n", </a:t>
            </a:r>
            <a:r>
              <a:rPr lang="en-US" altLang="zh-CN" sz="2000" b="0" dirty="0" err="1">
                <a:latin typeface="Courier" pitchFamily="2" charset="0"/>
              </a:rPr>
              <a:t>sizeof</a:t>
            </a:r>
            <a:r>
              <a:rPr lang="en-US" altLang="zh-CN" sz="2000" b="0" dirty="0">
                <a:latin typeface="Courier" pitchFamily="2" charset="0"/>
              </a:rPr>
              <a:t>(short));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			exit(0);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08394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2.</a:t>
            </a:r>
            <a:r>
              <a:rPr lang="zh-CN" altLang="en-US" b="1" dirty="0">
                <a:latin typeface="+mn-ea"/>
                <a:ea typeface="+mn-ea"/>
              </a:rPr>
              <a:t>非阻塞 </a:t>
            </a:r>
            <a:r>
              <a:rPr lang="en-US" altLang="zh-CN" b="1" dirty="0">
                <a:latin typeface="+mn-ea"/>
                <a:ea typeface="+mn-ea"/>
              </a:rPr>
              <a:t>I/O</a:t>
            </a:r>
            <a:r>
              <a:rPr lang="zh-CN" altLang="en-US" b="1" dirty="0">
                <a:latin typeface="+mn-ea"/>
                <a:ea typeface="+mn-ea"/>
              </a:rPr>
              <a:t>模式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3D59EC-D31D-94D5-4DD3-210ED115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0" y="1690689"/>
            <a:ext cx="10708510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48418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3. I/O</a:t>
            </a:r>
            <a:r>
              <a:rPr lang="zh-CN" altLang="en-US" b="1" dirty="0">
                <a:latin typeface="+mn-ea"/>
                <a:ea typeface="+mn-ea"/>
              </a:rPr>
              <a:t>多路复用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838200" y="155954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0" dirty="0">
                <a:latin typeface="+mn-ea"/>
              </a:rPr>
              <a:t>I/O</a:t>
            </a:r>
            <a:r>
              <a:rPr lang="zh-CN" altLang="en-US" sz="2400" b="0" dirty="0">
                <a:latin typeface="+mn-ea"/>
              </a:rPr>
              <a:t>多路复用的原理是为了避免</a:t>
            </a:r>
            <a:r>
              <a:rPr lang="en-US" altLang="zh-CN" sz="2400" b="0" dirty="0">
                <a:latin typeface="+mn-ea"/>
              </a:rPr>
              <a:t>CPU</a:t>
            </a:r>
            <a:r>
              <a:rPr lang="zh-CN" altLang="en-US" sz="2400" b="0" dirty="0">
                <a:latin typeface="+mn-ea"/>
              </a:rPr>
              <a:t>空转，使用一个代理（</a:t>
            </a:r>
            <a:r>
              <a:rPr lang="en-US" altLang="zh-CN" sz="2400" b="0" dirty="0">
                <a:latin typeface="+mn-ea"/>
              </a:rPr>
              <a:t>select/poll/</a:t>
            </a:r>
            <a:r>
              <a:rPr lang="en-US" altLang="zh-CN" sz="2400" b="0" dirty="0" err="1">
                <a:latin typeface="+mn-ea"/>
              </a:rPr>
              <a:t>epoll</a:t>
            </a:r>
            <a:r>
              <a:rPr lang="en-US" altLang="zh-CN" sz="2400" b="0" dirty="0">
                <a:latin typeface="+mn-ea"/>
              </a:rPr>
              <a:t>..</a:t>
            </a:r>
            <a:r>
              <a:rPr lang="zh-CN" altLang="en-US" sz="2400" b="0" dirty="0">
                <a:latin typeface="+mn-ea"/>
              </a:rPr>
              <a:t>）同时观察许多流的</a:t>
            </a:r>
            <a:r>
              <a:rPr lang="en-US" altLang="zh-CN" sz="2400" b="0" dirty="0">
                <a:latin typeface="+mn-ea"/>
              </a:rPr>
              <a:t>I/O</a:t>
            </a:r>
            <a:r>
              <a:rPr lang="zh-CN" altLang="en-US" sz="2400" b="0" dirty="0">
                <a:latin typeface="+mn-ea"/>
              </a:rPr>
              <a:t>事件，在空闲的时候，会把当前线程阻塞掉，当有一个或多个流有</a:t>
            </a:r>
            <a:r>
              <a:rPr lang="en-US" altLang="zh-CN" sz="2400" b="0" dirty="0">
                <a:latin typeface="+mn-ea"/>
              </a:rPr>
              <a:t>I/O</a:t>
            </a:r>
            <a:r>
              <a:rPr lang="zh-CN" altLang="en-US" sz="2400" b="0" dirty="0">
                <a:latin typeface="+mn-ea"/>
              </a:rPr>
              <a:t>事件时，就从阻塞态中醒来，于是我们的程序就会轮询一遍所有的流。例如</a:t>
            </a:r>
            <a:r>
              <a:rPr lang="en-US" altLang="zh-CN" sz="2400" b="0" dirty="0">
                <a:latin typeface="+mn-ea"/>
              </a:rPr>
              <a:t>select()</a:t>
            </a:r>
            <a:r>
              <a:rPr lang="zh-CN" altLang="en-US" sz="2400" b="0" dirty="0">
                <a:latin typeface="+mn-ea"/>
              </a:rPr>
              <a:t>函数按照一定的超时时间轮询，直到需要等待的套接字有数据到来，利用</a:t>
            </a:r>
            <a:r>
              <a:rPr lang="en-US" altLang="zh-CN" sz="2400" b="0" dirty="0" err="1">
                <a:latin typeface="+mn-ea"/>
              </a:rPr>
              <a:t>recvfrom</a:t>
            </a:r>
            <a:r>
              <a:rPr lang="en-US" altLang="zh-CN" sz="2400" b="0" dirty="0">
                <a:latin typeface="+mn-ea"/>
              </a:rPr>
              <a:t>()</a:t>
            </a:r>
            <a:r>
              <a:rPr lang="zh-CN" altLang="en-US" sz="2400" b="0" dirty="0">
                <a:latin typeface="+mn-ea"/>
              </a:rPr>
              <a:t>函数，将数据复制到应用层。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zh-CN" altLang="en-US" sz="2400" dirty="0">
              <a:latin typeface="+mn-ea"/>
            </a:endParaRPr>
          </a:p>
        </p:txBody>
      </p:sp>
      <p:pic>
        <p:nvPicPr>
          <p:cNvPr id="7" name="Picture 2" descr="9-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66" y="3735210"/>
            <a:ext cx="7926769" cy="30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59158"/>
      </p:ext>
    </p:extLst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6439" y="30480"/>
            <a:ext cx="9601200" cy="1143000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3. I/O</a:t>
            </a:r>
            <a:r>
              <a:rPr lang="zh-CN" altLang="en-US" b="1" dirty="0">
                <a:latin typeface="+mn-ea"/>
                <a:ea typeface="+mn-ea"/>
              </a:rPr>
              <a:t>多路复用</a:t>
            </a:r>
            <a:endParaRPr lang="zh-CN" altLang="en-US" dirty="0"/>
          </a:p>
        </p:txBody>
      </p:sp>
      <p:pic>
        <p:nvPicPr>
          <p:cNvPr id="17410" name="Picture 2" descr="22070679_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0522"/>
            <a:ext cx="11294078" cy="5677158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327093" y="284618"/>
            <a:ext cx="3344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while true {    </a:t>
            </a:r>
          </a:p>
          <a:p>
            <a:r>
              <a:rPr lang="en-US" altLang="zh-CN" dirty="0"/>
              <a:t>    select(streams[])    </a:t>
            </a:r>
          </a:p>
          <a:p>
            <a:r>
              <a:rPr lang="en-US" altLang="zh-CN" dirty="0"/>
              <a:t>    for </a:t>
            </a:r>
            <a:r>
              <a:rPr lang="en-US" altLang="zh-CN" dirty="0" err="1"/>
              <a:t>i</a:t>
            </a:r>
            <a:r>
              <a:rPr lang="en-US" altLang="zh-CN" dirty="0"/>
              <a:t> in streams[] {        </a:t>
            </a:r>
          </a:p>
          <a:p>
            <a:r>
              <a:rPr lang="en-US" altLang="zh-CN" dirty="0"/>
              <a:t>        if </a:t>
            </a:r>
            <a:r>
              <a:rPr lang="en-US" altLang="zh-CN" dirty="0" err="1"/>
              <a:t>i</a:t>
            </a:r>
            <a:r>
              <a:rPr lang="en-US" altLang="zh-CN" dirty="0"/>
              <a:t> has data            </a:t>
            </a:r>
          </a:p>
          <a:p>
            <a:r>
              <a:rPr lang="en-US" altLang="zh-CN" dirty="0"/>
              <a:t>     read until unavailable    } }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208560" y="5103674"/>
            <a:ext cx="52686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while true {    </a:t>
            </a:r>
          </a:p>
          <a:p>
            <a:r>
              <a:rPr lang="en-US" altLang="zh-CN" dirty="0"/>
              <a:t>    </a:t>
            </a:r>
            <a:r>
              <a:rPr lang="en-US" altLang="zh-CN" dirty="0" err="1">
                <a:solidFill>
                  <a:srgbClr val="C00000"/>
                </a:solidFill>
              </a:rPr>
              <a:t>active_stream</a:t>
            </a:r>
            <a:r>
              <a:rPr lang="en-US" altLang="zh-CN" dirty="0"/>
              <a:t>[] = </a:t>
            </a:r>
            <a:r>
              <a:rPr lang="en-US" altLang="zh-CN" dirty="0" err="1"/>
              <a:t>epoll_wait</a:t>
            </a:r>
            <a:r>
              <a:rPr lang="en-US" altLang="zh-CN" dirty="0"/>
              <a:t>(</a:t>
            </a:r>
            <a:r>
              <a:rPr lang="en-US" altLang="zh-CN" dirty="0" err="1"/>
              <a:t>epollfd</a:t>
            </a:r>
            <a:r>
              <a:rPr lang="en-US" altLang="zh-CN" dirty="0"/>
              <a:t>)     </a:t>
            </a:r>
          </a:p>
          <a:p>
            <a:r>
              <a:rPr lang="en-US" altLang="zh-CN" dirty="0"/>
              <a:t>    for </a:t>
            </a:r>
            <a:r>
              <a:rPr lang="en-US" altLang="zh-CN" dirty="0" err="1"/>
              <a:t>i</a:t>
            </a:r>
            <a:r>
              <a:rPr lang="en-US" altLang="zh-CN" dirty="0"/>
              <a:t> in </a:t>
            </a:r>
            <a:r>
              <a:rPr lang="en-US" altLang="zh-CN" dirty="0" err="1"/>
              <a:t>active_stream</a:t>
            </a:r>
            <a:r>
              <a:rPr lang="en-US" altLang="zh-CN" dirty="0"/>
              <a:t>[] {</a:t>
            </a:r>
          </a:p>
          <a:p>
            <a:r>
              <a:rPr lang="en-US" altLang="zh-CN" dirty="0"/>
              <a:t>        read or write till </a:t>
            </a:r>
          </a:p>
          <a:p>
            <a:r>
              <a:rPr lang="en-US" altLang="zh-CN" dirty="0"/>
              <a:t>    } 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2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3746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4. </a:t>
            </a:r>
            <a:r>
              <a:rPr lang="zh-CN" altLang="en-US" b="1" dirty="0">
                <a:latin typeface="+mn-ea"/>
                <a:ea typeface="+mn-ea"/>
              </a:rPr>
              <a:t>信号驱动</a:t>
            </a:r>
            <a:r>
              <a:rPr lang="en-US" altLang="zh-CN" b="1" dirty="0">
                <a:latin typeface="+mn-ea"/>
                <a:ea typeface="+mn-ea"/>
              </a:rPr>
              <a:t>IO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09600" y="1474788"/>
            <a:ext cx="10515600" cy="4351338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zh-CN" altLang="en-US" sz="2800" b="0" dirty="0">
                <a:latin typeface="+mn-ea"/>
              </a:rPr>
              <a:t>信号驱动的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在进程开始的时候注册一个信号处理的回调函数，进程继续执行，当信号发生时，即有了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的时间，这里即有数据到来，利用注册的回调函数将到来的数据用</a:t>
            </a:r>
            <a:r>
              <a:rPr lang="en-US" altLang="zh-CN" sz="2800" b="0" dirty="0" err="1">
                <a:latin typeface="+mn-ea"/>
              </a:rPr>
              <a:t>recvfrom</a:t>
            </a:r>
            <a:r>
              <a:rPr lang="en-US" altLang="zh-CN" sz="2800" b="0" dirty="0">
                <a:latin typeface="+mn-ea"/>
              </a:rPr>
              <a:t>()</a:t>
            </a:r>
            <a:r>
              <a:rPr lang="zh-CN" altLang="en-US" sz="2800" b="0" dirty="0">
                <a:latin typeface="+mn-ea"/>
              </a:rPr>
              <a:t>接收到。</a:t>
            </a:r>
          </a:p>
          <a:p>
            <a:pPr>
              <a:lnSpc>
                <a:spcPct val="110000"/>
              </a:lnSpc>
            </a:pPr>
            <a:endParaRPr kumimoji="1" lang="zh-CN" altLang="en-US" dirty="0">
              <a:latin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784400" y="3402071"/>
          <a:ext cx="8875862" cy="2855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759530" imgH="2495730" progId="Visio.Drawing.11">
                  <p:embed/>
                </p:oleObj>
              </mc:Choice>
              <mc:Fallback>
                <p:oleObj name="Visio" r:id="rId3" imgW="7759530" imgH="249573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400" y="3402071"/>
                        <a:ext cx="8875862" cy="28558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124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17826" y="3492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4. </a:t>
            </a:r>
            <a:r>
              <a:rPr lang="zh-CN" altLang="en-US" b="1" dirty="0">
                <a:latin typeface="+mn-ea"/>
                <a:ea typeface="+mn-ea"/>
              </a:rPr>
              <a:t>信号驱动</a:t>
            </a:r>
            <a:r>
              <a:rPr lang="en-US" altLang="zh-CN" b="1" dirty="0">
                <a:latin typeface="+mn-ea"/>
                <a:ea typeface="+mn-ea"/>
              </a:rPr>
              <a:t>IO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4606" b="5690"/>
          <a:stretch/>
        </p:blipFill>
        <p:spPr>
          <a:xfrm>
            <a:off x="717826" y="1334884"/>
            <a:ext cx="10416209" cy="49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588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5. </a:t>
            </a:r>
            <a:r>
              <a:rPr lang="zh-CN" altLang="en-US" b="1" dirty="0">
                <a:latin typeface="+mn-ea"/>
                <a:ea typeface="+mn-ea"/>
              </a:rPr>
              <a:t>异步</a:t>
            </a:r>
            <a:r>
              <a:rPr lang="en-US" altLang="zh-CN" b="1" dirty="0">
                <a:latin typeface="+mn-ea"/>
                <a:ea typeface="+mn-ea"/>
              </a:rPr>
              <a:t>IO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74725" y="1457325"/>
            <a:ext cx="10242550" cy="48641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2800" b="0" dirty="0">
                <a:latin typeface="+mn-ea"/>
              </a:rPr>
              <a:t>异步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与前面的信号驱动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相似，其区别在于信号驱动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当数据到来的时候，使用信号通知注册的信号处理函数，而异步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则在数据复制完成的时候才发送信号通知注册的信号处理函数。</a:t>
            </a:r>
          </a:p>
        </p:txBody>
      </p:sp>
      <p:pic>
        <p:nvPicPr>
          <p:cNvPr id="5" name="Picture 2" descr="9-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54158"/>
            <a:ext cx="8168640" cy="387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85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84548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5. </a:t>
            </a:r>
            <a:r>
              <a:rPr lang="zh-CN" altLang="en-US" b="1" dirty="0">
                <a:latin typeface="+mn-ea"/>
                <a:ea typeface="+mn-ea"/>
              </a:rPr>
              <a:t>异步</a:t>
            </a:r>
            <a:r>
              <a:rPr lang="en-US" altLang="zh-CN" b="1" dirty="0">
                <a:latin typeface="+mn-ea"/>
                <a:ea typeface="+mn-ea"/>
              </a:rPr>
              <a:t>IO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08" y="1527640"/>
            <a:ext cx="8976281" cy="53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8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27106" y="6322814"/>
            <a:ext cx="2091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Ref : UNP 6.2.6 </a:t>
            </a:r>
            <a:r>
              <a:rPr lang="zh-CN" altLang="en-US" dirty="0">
                <a:solidFill>
                  <a:srgbClr val="0070C0"/>
                </a:solidFill>
              </a:rPr>
              <a:t>节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178D4A3-C896-7977-91C6-2D679DAAF318}"/>
              </a:ext>
            </a:extLst>
          </p:cNvPr>
          <p:cNvSpPr txBox="1">
            <a:spLocks/>
          </p:cNvSpPr>
          <p:nvPr/>
        </p:nvSpPr>
        <p:spPr>
          <a:xfrm>
            <a:off x="725848" y="165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4800" b="0">
                <a:solidFill>
                  <a:srgbClr val="000099"/>
                </a:solidFill>
                <a:latin typeface="+mn-ea"/>
                <a:cs typeface="+mj-cs"/>
              </a:defRPr>
            </a:lvl1pPr>
          </a:lstStyle>
          <a:p>
            <a:r>
              <a:rPr lang="zh-CN" altLang="en-US" dirty="0"/>
              <a:t>五种</a:t>
            </a:r>
            <a:r>
              <a:rPr lang="en-US" altLang="zh-CN" dirty="0"/>
              <a:t>IO</a:t>
            </a:r>
            <a:r>
              <a:rPr lang="zh-CN" altLang="en-US" dirty="0"/>
              <a:t>模型的比较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018C0CC-1383-345D-4CCE-D232733AEA06}"/>
              </a:ext>
            </a:extLst>
          </p:cNvPr>
          <p:cNvGrpSpPr/>
          <p:nvPr/>
        </p:nvGrpSpPr>
        <p:grpSpPr>
          <a:xfrm>
            <a:off x="778513" y="1407292"/>
            <a:ext cx="11072938" cy="5454045"/>
            <a:chOff x="778513" y="1407292"/>
            <a:chExt cx="11072938" cy="545404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B466710-629B-9618-CDAE-F69701E4E688}"/>
                </a:ext>
              </a:extLst>
            </p:cNvPr>
            <p:cNvSpPr/>
            <p:nvPr/>
          </p:nvSpPr>
          <p:spPr>
            <a:xfrm>
              <a:off x="2675736" y="1752349"/>
              <a:ext cx="1895475" cy="39557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complete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F19B441A-763E-9DBA-453C-6574CE6D6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22599" y="4263736"/>
              <a:ext cx="0" cy="11074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8EC91E6-C909-5E52-B871-71B4ED9D75C5}"/>
                </a:ext>
              </a:extLst>
            </p:cNvPr>
            <p:cNvGrpSpPr/>
            <p:nvPr/>
          </p:nvGrpSpPr>
          <p:grpSpPr>
            <a:xfrm>
              <a:off x="780539" y="1407292"/>
              <a:ext cx="9488970" cy="331429"/>
              <a:chOff x="780539" y="1362027"/>
              <a:chExt cx="9488970" cy="331429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E5A9CF9-1D41-B03E-7EFD-9607C994138A}"/>
                  </a:ext>
                </a:extLst>
              </p:cNvPr>
              <p:cNvGrpSpPr/>
              <p:nvPr/>
            </p:nvGrpSpPr>
            <p:grpSpPr>
              <a:xfrm>
                <a:off x="789592" y="1362027"/>
                <a:ext cx="9477375" cy="323850"/>
                <a:chOff x="266699" y="1657350"/>
                <a:chExt cx="9477375" cy="323850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302ADC7F-0A8A-5DAD-0FBB-BD6CD5B8F551}"/>
                    </a:ext>
                  </a:extLst>
                </p:cNvPr>
                <p:cNvSpPr/>
                <p:nvPr/>
              </p:nvSpPr>
              <p:spPr>
                <a:xfrm>
                  <a:off x="266699" y="1657350"/>
                  <a:ext cx="1895475" cy="32385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blocking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9F8C6D1-284A-2DED-D887-96100AF4833A}"/>
                    </a:ext>
                  </a:extLst>
                </p:cNvPr>
                <p:cNvSpPr/>
                <p:nvPr/>
              </p:nvSpPr>
              <p:spPr>
                <a:xfrm>
                  <a:off x="2162174" y="1657350"/>
                  <a:ext cx="1895475" cy="32385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nonblocking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1525B0B-A67D-935B-C5C4-CBF34CE066D3}"/>
                    </a:ext>
                  </a:extLst>
                </p:cNvPr>
                <p:cNvSpPr/>
                <p:nvPr/>
              </p:nvSpPr>
              <p:spPr>
                <a:xfrm>
                  <a:off x="4057649" y="1657350"/>
                  <a:ext cx="1895475" cy="32385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I/O multiplexing 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D8AF38AC-38D5-CA04-2923-C1AF12ECBE77}"/>
                    </a:ext>
                  </a:extLst>
                </p:cNvPr>
                <p:cNvSpPr/>
                <p:nvPr/>
              </p:nvSpPr>
              <p:spPr>
                <a:xfrm>
                  <a:off x="5953124" y="1657350"/>
                  <a:ext cx="1895475" cy="32385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signal-driven I/O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5BF1F532-7F37-B723-7A68-1046511D9032}"/>
                    </a:ext>
                  </a:extLst>
                </p:cNvPr>
                <p:cNvSpPr/>
                <p:nvPr/>
              </p:nvSpPr>
              <p:spPr>
                <a:xfrm>
                  <a:off x="7848599" y="1657350"/>
                  <a:ext cx="1895475" cy="32385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tx1"/>
                      </a:solidFill>
                    </a:rPr>
                    <a:t>asynchronous I/O</a:t>
                  </a:r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9" name="Line 10">
                <a:extLst>
                  <a:ext uri="{FF2B5EF4-FFF2-40B4-BE49-F238E27FC236}">
                    <a16:creationId xmlns:a16="http://schemas.microsoft.com/office/drawing/2014/main" id="{27BB35B5-600D-F24A-18BF-C52FDDFDF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539" y="1685877"/>
                <a:ext cx="9488970" cy="75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33EF922-755A-9EA1-9216-BAFBE2BAE778}"/>
                </a:ext>
              </a:extLst>
            </p:cNvPr>
            <p:cNvSpPr/>
            <p:nvPr/>
          </p:nvSpPr>
          <p:spPr>
            <a:xfrm>
              <a:off x="778513" y="1752349"/>
              <a:ext cx="1895475" cy="39557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initiate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complete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78ABD7B-45B5-9DFA-C7FA-5BDB50EE67B2}"/>
                </a:ext>
              </a:extLst>
            </p:cNvPr>
            <p:cNvSpPr/>
            <p:nvPr/>
          </p:nvSpPr>
          <p:spPr>
            <a:xfrm>
              <a:off x="4580542" y="1752349"/>
              <a:ext cx="1895475" cy="39557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ready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initiate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complete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3E920BF-92F5-C95C-6548-A6613B5D58B7}"/>
                </a:ext>
              </a:extLst>
            </p:cNvPr>
            <p:cNvSpPr/>
            <p:nvPr/>
          </p:nvSpPr>
          <p:spPr>
            <a:xfrm>
              <a:off x="6489818" y="1752349"/>
              <a:ext cx="1895475" cy="39557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ready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notification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complete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16FAAD5-7E0D-A039-D2D0-00C01824D68D}"/>
                </a:ext>
              </a:extLst>
            </p:cNvPr>
            <p:cNvSpPr/>
            <p:nvPr/>
          </p:nvSpPr>
          <p:spPr>
            <a:xfrm>
              <a:off x="8371491" y="1752349"/>
              <a:ext cx="1895475" cy="39557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notification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>
              <a:extLst>
                <a:ext uri="{FF2B5EF4-FFF2-40B4-BE49-F238E27FC236}">
                  <a16:creationId xmlns:a16="http://schemas.microsoft.com/office/drawing/2014/main" id="{D939228A-3951-34A0-C056-0497A02F6247}"/>
                </a:ext>
              </a:extLst>
            </p:cNvPr>
            <p:cNvSpPr/>
            <p:nvPr/>
          </p:nvSpPr>
          <p:spPr>
            <a:xfrm rot="16200000">
              <a:off x="4432795" y="2094195"/>
              <a:ext cx="295494" cy="758190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819055F-36F1-F943-6496-69621096921D}"/>
                </a:ext>
              </a:extLst>
            </p:cNvPr>
            <p:cNvSpPr txBox="1"/>
            <p:nvPr/>
          </p:nvSpPr>
          <p:spPr>
            <a:xfrm>
              <a:off x="3016017" y="5938007"/>
              <a:ext cx="379118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1st phase handled differently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  <a:r>
                <a:rPr lang="en-US" altLang="zh-CN" baseline="30000" dirty="0">
                  <a:solidFill>
                    <a:schemeClr val="tx1"/>
                  </a:solidFill>
                </a:rPr>
                <a:t>nd</a:t>
              </a:r>
              <a:r>
                <a:rPr lang="en-US" altLang="zh-CN" dirty="0">
                  <a:solidFill>
                    <a:schemeClr val="tx1"/>
                  </a:solidFill>
                </a:rPr>
                <a:t> phase handled the same</a:t>
              </a:r>
            </a:p>
            <a:p>
              <a:pPr algn="ctr"/>
              <a:r>
                <a:rPr lang="en-US" altLang="zh-CN" dirty="0"/>
                <a:t>(blocked in call to </a:t>
              </a:r>
              <a:r>
                <a:rPr lang="en-US" altLang="zh-CN" dirty="0" err="1"/>
                <a:t>recv</a:t>
              </a:r>
              <a:r>
                <a:rPr lang="en-US" altLang="zh-CN" dirty="0"/>
                <a:t>/</a:t>
              </a:r>
              <a:r>
                <a:rPr lang="en-US" altLang="zh-CN" dirty="0" err="1"/>
                <a:t>recvfrom</a:t>
              </a:r>
              <a:r>
                <a:rPr lang="en-US" altLang="zh-CN" dirty="0"/>
                <a:t>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B682BA59-B223-0701-13C5-A74D6239A77C}"/>
                </a:ext>
              </a:extLst>
            </p:cNvPr>
            <p:cNvSpPr/>
            <p:nvPr/>
          </p:nvSpPr>
          <p:spPr>
            <a:xfrm rot="16200000">
              <a:off x="9175128" y="4939427"/>
              <a:ext cx="295494" cy="189327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BBD3B3-B78E-0223-84B5-6B3AB4141EF0}"/>
                </a:ext>
              </a:extLst>
            </p:cNvPr>
            <p:cNvSpPr txBox="1"/>
            <p:nvPr/>
          </p:nvSpPr>
          <p:spPr>
            <a:xfrm>
              <a:off x="8244675" y="5949442"/>
              <a:ext cx="2231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handles both phase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0A6CB7B8-1E70-CCBE-D86A-3A21BEC806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14684" y="2197021"/>
              <a:ext cx="0" cy="31597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1D8A6432-3334-137D-A165-8FFD809FC2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49174" y="2108086"/>
              <a:ext cx="0" cy="16214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9905263-7B5B-1FE0-B333-E546F19CAD73}"/>
                </a:ext>
              </a:extLst>
            </p:cNvPr>
            <p:cNvSpPr txBox="1"/>
            <p:nvPr/>
          </p:nvSpPr>
          <p:spPr>
            <a:xfrm rot="5400000">
              <a:off x="5209487" y="2832428"/>
              <a:ext cx="1074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blocked</a:t>
              </a:r>
              <a:endParaRPr lang="zh-CN" altLang="en-US" dirty="0"/>
            </a:p>
          </p:txBody>
        </p:sp>
        <p:sp>
          <p:nvSpPr>
            <p:cNvPr id="19" name="Line 10">
              <a:extLst>
                <a:ext uri="{FF2B5EF4-FFF2-40B4-BE49-F238E27FC236}">
                  <a16:creationId xmlns:a16="http://schemas.microsoft.com/office/drawing/2014/main" id="{6E2CB0DB-DC34-3FAC-BEDA-D607FB6777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44311" y="4272542"/>
              <a:ext cx="0" cy="11074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93FE458-EBED-F616-47CB-4E949DFC7A4C}"/>
                </a:ext>
              </a:extLst>
            </p:cNvPr>
            <p:cNvSpPr txBox="1"/>
            <p:nvPr/>
          </p:nvSpPr>
          <p:spPr>
            <a:xfrm rot="5400000">
              <a:off x="5193936" y="4766978"/>
              <a:ext cx="1074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blocked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F18C52-6ECB-87F5-149D-180C3DB80C84}"/>
                </a:ext>
              </a:extLst>
            </p:cNvPr>
            <p:cNvSpPr txBox="1"/>
            <p:nvPr/>
          </p:nvSpPr>
          <p:spPr>
            <a:xfrm rot="5400000">
              <a:off x="7081831" y="4760757"/>
              <a:ext cx="1074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blocked</a:t>
              </a:r>
              <a:endParaRPr lang="zh-CN" altLang="en-US" dirty="0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A972E49F-A6D5-D802-9EFC-F90F83026B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22870" y="4275926"/>
              <a:ext cx="0" cy="11074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3" name="左大括号 22">
              <a:extLst>
                <a:ext uri="{FF2B5EF4-FFF2-40B4-BE49-F238E27FC236}">
                  <a16:creationId xmlns:a16="http://schemas.microsoft.com/office/drawing/2014/main" id="{ED1EFC82-275F-B6A3-07C3-ADF9602B5378}"/>
                </a:ext>
              </a:extLst>
            </p:cNvPr>
            <p:cNvSpPr/>
            <p:nvPr/>
          </p:nvSpPr>
          <p:spPr>
            <a:xfrm rot="10800000">
              <a:off x="10301194" y="1755280"/>
              <a:ext cx="295494" cy="229085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左大括号 23">
              <a:extLst>
                <a:ext uri="{FF2B5EF4-FFF2-40B4-BE49-F238E27FC236}">
                  <a16:creationId xmlns:a16="http://schemas.microsoft.com/office/drawing/2014/main" id="{6F6859E7-BB35-B3C7-17A6-2902BF7EEE1D}"/>
                </a:ext>
              </a:extLst>
            </p:cNvPr>
            <p:cNvSpPr/>
            <p:nvPr/>
          </p:nvSpPr>
          <p:spPr>
            <a:xfrm rot="10800000">
              <a:off x="10301194" y="4103970"/>
              <a:ext cx="295494" cy="1721156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CFA964B-6481-753A-0E6A-10EBBA187CDE}"/>
                </a:ext>
              </a:extLst>
            </p:cNvPr>
            <p:cNvSpPr txBox="1"/>
            <p:nvPr/>
          </p:nvSpPr>
          <p:spPr>
            <a:xfrm>
              <a:off x="10448941" y="2559517"/>
              <a:ext cx="10623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wait for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 data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01D0C78-59A0-7FAA-661E-0526AEFC59BC}"/>
                </a:ext>
              </a:extLst>
            </p:cNvPr>
            <p:cNvSpPr txBox="1"/>
            <p:nvPr/>
          </p:nvSpPr>
          <p:spPr>
            <a:xfrm>
              <a:off x="10579721" y="4545732"/>
              <a:ext cx="127173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copy data from kernel to user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DBE11CF-79ED-5ED5-2FA8-CFD66E52255B}"/>
                </a:ext>
              </a:extLst>
            </p:cNvPr>
            <p:cNvSpPr txBox="1"/>
            <p:nvPr/>
          </p:nvSpPr>
          <p:spPr>
            <a:xfrm rot="5400000">
              <a:off x="1355803" y="3582731"/>
              <a:ext cx="1074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blocked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6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25848" y="1154113"/>
            <a:ext cx="10594975" cy="52085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+mn-ea"/>
              </a:rPr>
              <a:t>POSIX</a:t>
            </a:r>
            <a:r>
              <a:rPr lang="zh-CN" altLang="en-US" dirty="0">
                <a:latin typeface="+mn-ea"/>
              </a:rPr>
              <a:t>定义这两个术语如下：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同步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操作引起请求进程阻塞，知道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操作完成；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异步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操作不引起请求进程阻塞；</a:t>
            </a:r>
          </a:p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IO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的两个阶段都没有被阻塞，才能被称为异步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IO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因此，阻塞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模型、非阻塞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模型、 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复用模型和信号驱动模型都是同步</a:t>
            </a:r>
            <a:r>
              <a:rPr lang="en-US" altLang="zh-CN" sz="2800" dirty="0">
                <a:latin typeface="+mn-ea"/>
              </a:rPr>
              <a:t>I/O</a:t>
            </a:r>
            <a:r>
              <a:rPr lang="zh-CN" altLang="en-US" sz="2800" dirty="0">
                <a:latin typeface="+mn-ea"/>
              </a:rPr>
              <a:t>模型；最后一种才是异步</a:t>
            </a:r>
            <a:r>
              <a:rPr lang="en-US" altLang="zh-CN" sz="2800" dirty="0">
                <a:latin typeface="+mn-ea"/>
              </a:rPr>
              <a:t>IO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dirty="0">
                <a:latin typeface="+mn-ea"/>
              </a:rPr>
              <a:t>实际编程中，这几种</a:t>
            </a:r>
            <a:r>
              <a:rPr lang="en-US" altLang="zh-CN" dirty="0">
                <a:latin typeface="+mn-ea"/>
              </a:rPr>
              <a:t>IO</a:t>
            </a:r>
            <a:r>
              <a:rPr lang="zh-CN" altLang="en-US" dirty="0">
                <a:latin typeface="+mn-ea"/>
              </a:rPr>
              <a:t>模型经常根据需要混用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首先要避免被阻塞，但是阻塞都不好？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在事件的检查点要阻塞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800" dirty="0">
                <a:latin typeface="+mn-ea"/>
              </a:rPr>
              <a:t>避免大量采用信号机制，主要原因是信号是异步的，将使程序变得很难编写。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DEE12A-2DB2-02C3-DEB0-3C5077D83C90}"/>
              </a:ext>
            </a:extLst>
          </p:cNvPr>
          <p:cNvSpPr txBox="1">
            <a:spLocks/>
          </p:cNvSpPr>
          <p:nvPr/>
        </p:nvSpPr>
        <p:spPr>
          <a:xfrm>
            <a:off x="725848" y="165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4800" b="0">
                <a:solidFill>
                  <a:srgbClr val="000099"/>
                </a:solidFill>
                <a:latin typeface="+mn-ea"/>
                <a:cs typeface="+mj-cs"/>
              </a:defRPr>
            </a:lvl1pPr>
          </a:lstStyle>
          <a:p>
            <a:pPr eaLnBrk="1" hangingPunct="1">
              <a:lnSpc>
                <a:spcPct val="90000"/>
              </a:lnSpc>
            </a:pPr>
            <a:r>
              <a:rPr lang="zh-CN" altLang="en-US" dirty="0"/>
              <a:t>同步与异步</a:t>
            </a:r>
            <a:r>
              <a:rPr lang="en-US" altLang="zh-CN" dirty="0"/>
              <a:t>IO</a:t>
            </a:r>
          </a:p>
        </p:txBody>
      </p:sp>
    </p:spTree>
    <p:extLst>
      <p:ext uri="{BB962C8B-B14F-4D97-AF65-F5344CB8AC3E}">
        <p14:creationId xmlns:p14="http://schemas.microsoft.com/office/powerpoint/2010/main" val="390103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en-US" altLang="zh-CN" sz="4800" dirty="0">
                <a:solidFill>
                  <a:srgbClr val="000099"/>
                </a:solidFill>
                <a:latin typeface="+mn-ea"/>
                <a:ea typeface="+mn-ea"/>
              </a:rPr>
              <a:t>IO</a:t>
            </a:r>
            <a:r>
              <a:rPr kumimoji="1" lang="zh-CN" altLang="en-US" sz="4800" dirty="0">
                <a:solidFill>
                  <a:srgbClr val="000099"/>
                </a:solidFill>
                <a:latin typeface="+mn-ea"/>
                <a:ea typeface="+mn-ea"/>
              </a:rPr>
              <a:t>复用函数</a:t>
            </a:r>
            <a:r>
              <a:rPr kumimoji="1" lang="en-US" altLang="zh-CN" sz="4800" dirty="0">
                <a:solidFill>
                  <a:srgbClr val="000099"/>
                </a:solidFill>
                <a:latin typeface="+mn-ea"/>
                <a:ea typeface="+mn-ea"/>
              </a:rPr>
              <a:t>/</a:t>
            </a:r>
            <a:r>
              <a:rPr kumimoji="1" lang="zh-CN" altLang="en-US" sz="4800" dirty="0">
                <a:solidFill>
                  <a:srgbClr val="000099"/>
                </a:solidFill>
                <a:latin typeface="+mn-ea"/>
                <a:ea typeface="+mn-ea"/>
              </a:rPr>
              <a:t>系统调用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558925"/>
            <a:ext cx="10837862" cy="4864100"/>
          </a:xfrm>
        </p:spPr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b="0" dirty="0"/>
              <a:t>IO</a:t>
            </a:r>
            <a:r>
              <a:rPr lang="zh-CN" altLang="en-US" b="0" dirty="0"/>
              <a:t>复用技术能够使能应用程序同时等待多个事件的发生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b="0" dirty="0"/>
              <a:t>IO</a:t>
            </a:r>
            <a:r>
              <a:rPr lang="zh-CN" altLang="en-US" b="0" dirty="0"/>
              <a:t>复用技术的引入，使得网络编程的模式发生了巨大变化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b="1" dirty="0"/>
              <a:t>常用的</a:t>
            </a:r>
            <a:r>
              <a:rPr lang="en-US" altLang="zh-CN" b="1" dirty="0"/>
              <a:t>IO</a:t>
            </a:r>
            <a:r>
              <a:rPr lang="zh-CN" altLang="en-US" b="1" dirty="0"/>
              <a:t>复用函数有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select</a:t>
            </a:r>
            <a:r>
              <a:rPr lang="en-US" altLang="zh-CN" sz="2800" dirty="0">
                <a:solidFill>
                  <a:srgbClr val="FF0000"/>
                </a:solidFill>
              </a:rPr>
              <a:t>/poll/</a:t>
            </a:r>
            <a:r>
              <a:rPr lang="en-US" altLang="zh-CN" sz="2800" dirty="0" err="1">
                <a:solidFill>
                  <a:srgbClr val="FF0000"/>
                </a:solidFill>
              </a:rPr>
              <a:t>pselect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2800" b="1" dirty="0" err="1">
                <a:solidFill>
                  <a:srgbClr val="FF0000"/>
                </a:solidFill>
              </a:rPr>
              <a:t>epoll</a:t>
            </a:r>
            <a:r>
              <a:rPr lang="en-US" altLang="zh-CN" sz="2800" b="1" dirty="0">
                <a:solidFill>
                  <a:srgbClr val="FF0000"/>
                </a:solidFill>
              </a:rPr>
              <a:t> (Linux)</a:t>
            </a:r>
          </a:p>
          <a:p>
            <a:pPr lvl="1">
              <a:lnSpc>
                <a:spcPct val="130000"/>
              </a:lnSpc>
            </a:pPr>
            <a:r>
              <a:rPr lang="en-US" altLang="zh-CN" sz="2800" dirty="0" err="1">
                <a:solidFill>
                  <a:srgbClr val="FF0000"/>
                </a:solidFill>
              </a:rPr>
              <a:t>kqueue</a:t>
            </a:r>
            <a:r>
              <a:rPr lang="en-US" altLang="zh-CN" sz="2800" dirty="0">
                <a:solidFill>
                  <a:srgbClr val="FF0000"/>
                </a:solidFill>
              </a:rPr>
              <a:t> (FreeBSD)</a:t>
            </a:r>
          </a:p>
        </p:txBody>
      </p:sp>
      <p:sp>
        <p:nvSpPr>
          <p:cNvPr id="2" name="矩形 1"/>
          <p:cNvSpPr/>
          <p:nvPr/>
        </p:nvSpPr>
        <p:spPr>
          <a:xfrm>
            <a:off x="1794210" y="5529907"/>
            <a:ext cx="892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select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及 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epoll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，参见 “第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6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章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~IO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复用技术部分扩展内容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.pptx”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38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981A5-40FC-074A-81C0-A9CF0A55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字节序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166ED-6BB9-B94C-8803-3DB1EEF10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urier" pitchFamily="2" charset="0"/>
              </a:rPr>
              <a:t>字节序的变换函数</a:t>
            </a:r>
          </a:p>
          <a:p>
            <a:pPr lvl="1"/>
            <a:r>
              <a:rPr lang="zh-CN" altLang="en-US" dirty="0">
                <a:latin typeface="Courier" pitchFamily="2" charset="0"/>
              </a:rPr>
              <a:t>为了保持源代码的可移植性，提供字节序变换函数</a:t>
            </a:r>
          </a:p>
          <a:p>
            <a:pPr marL="1020762" lvl="2" indent="-514350">
              <a:buFont typeface="+mj-ea"/>
              <a:buAutoNum type="circleNumDbPlain"/>
            </a:pPr>
            <a:r>
              <a:rPr lang="en-US" altLang="zh-CN" b="1" dirty="0" err="1">
                <a:latin typeface="Courier" pitchFamily="2" charset="0"/>
              </a:rPr>
              <a:t>htons</a:t>
            </a:r>
            <a:endParaRPr lang="en-US" altLang="zh-CN" b="1" dirty="0">
              <a:latin typeface="Courier" pitchFamily="2" charset="0"/>
            </a:endParaRPr>
          </a:p>
          <a:p>
            <a:pPr marL="1020762" lvl="2" indent="-514350">
              <a:buFont typeface="+mj-ea"/>
              <a:buAutoNum type="circleNumDbPlain"/>
            </a:pPr>
            <a:r>
              <a:rPr lang="en-US" altLang="zh-CN" b="1" dirty="0" err="1">
                <a:latin typeface="Courier" pitchFamily="2" charset="0"/>
              </a:rPr>
              <a:t>ntohs</a:t>
            </a:r>
            <a:endParaRPr lang="en-US" altLang="zh-CN" b="1" dirty="0">
              <a:latin typeface="Courier" pitchFamily="2" charset="0"/>
            </a:endParaRPr>
          </a:p>
          <a:p>
            <a:pPr marL="1020762" lvl="2" indent="-514350">
              <a:buFont typeface="+mj-ea"/>
              <a:buAutoNum type="circleNumDbPlain"/>
            </a:pPr>
            <a:r>
              <a:rPr lang="en-US" altLang="zh-CN" b="1" dirty="0" err="1">
                <a:latin typeface="Courier" pitchFamily="2" charset="0"/>
              </a:rPr>
              <a:t>htonl</a:t>
            </a:r>
            <a:endParaRPr lang="en-US" altLang="zh-CN" b="1" dirty="0">
              <a:latin typeface="Courier" pitchFamily="2" charset="0"/>
            </a:endParaRPr>
          </a:p>
          <a:p>
            <a:pPr marL="1020762" lvl="2" indent="-514350">
              <a:buFont typeface="+mj-ea"/>
              <a:buAutoNum type="circleNumDbPlain"/>
            </a:pPr>
            <a:r>
              <a:rPr lang="en-US" altLang="zh-CN" b="1" dirty="0" err="1">
                <a:latin typeface="Courier" pitchFamily="2" charset="0"/>
              </a:rPr>
              <a:t>ntohl</a:t>
            </a:r>
            <a:endParaRPr lang="en-US" altLang="zh-CN" b="1" dirty="0">
              <a:latin typeface="Courier" pitchFamily="2" charset="0"/>
            </a:endParaRPr>
          </a:p>
          <a:p>
            <a:pPr lvl="1"/>
            <a:r>
              <a:rPr lang="en-US" altLang="zh-CN" dirty="0">
                <a:latin typeface="Courier" pitchFamily="2" charset="0"/>
              </a:rPr>
              <a:t>&lt;</a:t>
            </a:r>
            <a:r>
              <a:rPr lang="en-US" altLang="zh-CN" dirty="0" err="1">
                <a:latin typeface="Courier" pitchFamily="2" charset="0"/>
              </a:rPr>
              <a:t>netinet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en-US" altLang="zh-CN" dirty="0" err="1">
                <a:latin typeface="Courier" pitchFamily="2" charset="0"/>
              </a:rPr>
              <a:t>in.h</a:t>
            </a:r>
            <a:r>
              <a:rPr lang="en-US" altLang="zh-CN" dirty="0">
                <a:latin typeface="Courier" pitchFamily="2" charset="0"/>
              </a:rPr>
              <a:t> &gt;</a:t>
            </a:r>
          </a:p>
          <a:p>
            <a:pPr lvl="1"/>
            <a:r>
              <a:rPr lang="en-US" altLang="zh-CN" dirty="0">
                <a:latin typeface="Courier" pitchFamily="2" charset="0"/>
              </a:rPr>
              <a:t>&lt;</a:t>
            </a:r>
            <a:r>
              <a:rPr lang="en-US" altLang="zh-CN" dirty="0" err="1">
                <a:latin typeface="Courier" pitchFamily="2" charset="0"/>
              </a:rPr>
              <a:t>endian.h</a:t>
            </a:r>
            <a:r>
              <a:rPr lang="en-US" altLang="zh-CN" dirty="0">
                <a:latin typeface="Courier" pitchFamily="2" charset="0"/>
              </a:rPr>
              <a:t>&gt;  Linux</a:t>
            </a:r>
            <a:r>
              <a:rPr lang="zh-CN" altLang="en-US" dirty="0">
                <a:latin typeface="Courier" pitchFamily="2" charset="0"/>
              </a:rPr>
              <a:t>下</a:t>
            </a:r>
          </a:p>
        </p:txBody>
      </p:sp>
    </p:spTree>
    <p:extLst>
      <p:ext uri="{BB962C8B-B14F-4D97-AF65-F5344CB8AC3E}">
        <p14:creationId xmlns:p14="http://schemas.microsoft.com/office/powerpoint/2010/main" val="20198968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9933" y="1433543"/>
            <a:ext cx="2790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rgbClr val="575757"/>
                </a:solidFill>
                <a:latin typeface="Algerian" panose="04020705040A02060702" pitchFamily="82" charset="0"/>
                <a:cs typeface="+mn-ea"/>
                <a:sym typeface="+mn-lt"/>
              </a:rPr>
              <a:t>05</a:t>
            </a:r>
            <a:endParaRPr lang="zh-CN" altLang="en-US" sz="13800" b="1" dirty="0">
              <a:solidFill>
                <a:srgbClr val="575757"/>
              </a:solidFill>
              <a:latin typeface="Algerian" panose="04020705040A02060702" pitchFamily="82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9924" y="1262744"/>
            <a:ext cx="6234399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客户端</a:t>
            </a:r>
            <a:r>
              <a:rPr lang="en-US" altLang="zh-CN" sz="4400" b="1" dirty="0">
                <a:solidFill>
                  <a:srgbClr val="575757"/>
                </a:solidFill>
                <a:cs typeface="+mn-ea"/>
                <a:sym typeface="+mn-lt"/>
              </a:rPr>
              <a:t>&amp;</a:t>
            </a:r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服务器程序设计</a:t>
            </a:r>
            <a:b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</a:br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核心问题解析 *</a:t>
            </a:r>
            <a:endParaRPr lang="en-US" altLang="zh-CN" sz="4400" b="1" dirty="0">
              <a:solidFill>
                <a:srgbClr val="575757"/>
              </a:solidFill>
              <a:cs typeface="+mn-ea"/>
              <a:sym typeface="+mn-lt"/>
            </a:endParaRPr>
          </a:p>
          <a:p>
            <a:r>
              <a:rPr lang="en-US" altLang="zh-CN" sz="3600" b="1" dirty="0">
                <a:solidFill>
                  <a:srgbClr val="575757"/>
                </a:solidFill>
                <a:cs typeface="+mn-ea"/>
                <a:sym typeface="+mn-lt"/>
              </a:rPr>
              <a:t>--</a:t>
            </a:r>
            <a:r>
              <a:rPr lang="zh-CN" altLang="en-US" sz="3600" b="1" dirty="0">
                <a:solidFill>
                  <a:srgbClr val="575757"/>
                </a:solidFill>
                <a:cs typeface="+mn-ea"/>
                <a:sym typeface="+mn-lt"/>
              </a:rPr>
              <a:t>以仿</a:t>
            </a:r>
            <a:r>
              <a:rPr lang="en" altLang="zh-CN" sz="3600" b="1" dirty="0">
                <a:solidFill>
                  <a:srgbClr val="575757"/>
                </a:solidFill>
                <a:cs typeface="+mn-ea"/>
                <a:sym typeface="+mn-lt"/>
              </a:rPr>
              <a:t>QQ</a:t>
            </a:r>
            <a:r>
              <a:rPr lang="zh-CN" altLang="en-US" sz="3600" b="1" dirty="0">
                <a:solidFill>
                  <a:srgbClr val="575757"/>
                </a:solidFill>
                <a:cs typeface="+mn-ea"/>
                <a:sym typeface="+mn-lt"/>
              </a:rPr>
              <a:t>多人即时通信</a:t>
            </a:r>
            <a:endParaRPr lang="en-US" altLang="zh-CN" sz="3600" b="1" dirty="0">
              <a:solidFill>
                <a:srgbClr val="575757"/>
              </a:solidFill>
              <a:cs typeface="+mn-ea"/>
              <a:sym typeface="+mn-lt"/>
            </a:endParaRPr>
          </a:p>
          <a:p>
            <a:r>
              <a:rPr lang="zh-CN" altLang="en-US" sz="3600" b="1" dirty="0">
                <a:solidFill>
                  <a:srgbClr val="575757"/>
                </a:solidFill>
                <a:cs typeface="+mn-ea"/>
                <a:sym typeface="+mn-lt"/>
              </a:rPr>
              <a:t>网络应用为例</a:t>
            </a:r>
          </a:p>
          <a:p>
            <a:endParaRPr lang="zh-CN" altLang="en-US" sz="2800" b="1" dirty="0">
              <a:solidFill>
                <a:srgbClr val="575757"/>
              </a:solidFill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" fmla="*/ 0 w 8940801"/>
              <a:gd name="connsiteY0" fmla="*/ 5653314 h 5653314"/>
              <a:gd name="connsiteX1" fmla="*/ 8940801 w 8940801"/>
              <a:gd name="connsiteY1" fmla="*/ 0 h 5653314"/>
              <a:gd name="connsiteX2" fmla="*/ 8940801 w 8940801"/>
              <a:gd name="connsiteY2" fmla="*/ 5595257 h 5653314"/>
              <a:gd name="connsiteX3" fmla="*/ 0 w 8940801"/>
              <a:gd name="connsiteY3" fmla="*/ 5653314 h 5653314"/>
              <a:gd name="connsiteX0" fmla="*/ 0 w 8940801"/>
              <a:gd name="connsiteY0" fmla="*/ 5607594 h 5607594"/>
              <a:gd name="connsiteX1" fmla="*/ 8940801 w 8940801"/>
              <a:gd name="connsiteY1" fmla="*/ 0 h 5607594"/>
              <a:gd name="connsiteX2" fmla="*/ 8940801 w 8940801"/>
              <a:gd name="connsiteY2" fmla="*/ 5595257 h 5607594"/>
              <a:gd name="connsiteX3" fmla="*/ 0 w 8940801"/>
              <a:gd name="connsiteY3" fmla="*/ 5607594 h 560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9956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CE419-2F35-1945-ACB3-E11D1F24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C/S</a:t>
            </a:r>
            <a:r>
              <a:rPr kumimoji="1" lang="zh-CN" altLang="en-US" dirty="0"/>
              <a:t>模式及其优势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F6248-E642-AA43-9760-795CF9078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772" y="1245355"/>
            <a:ext cx="10515600" cy="5396248"/>
          </a:xfrm>
        </p:spPr>
        <p:txBody>
          <a:bodyPr/>
          <a:lstStyle/>
          <a:p>
            <a:r>
              <a:rPr lang="zh-CN" altLang="en-US" sz="2400" dirty="0"/>
              <a:t>客户端</a:t>
            </a:r>
            <a:r>
              <a:rPr lang="zh-CN" altLang="en-US" sz="2000" dirty="0"/>
              <a:t>（发起通信的应用程序）</a:t>
            </a:r>
          </a:p>
          <a:p>
            <a:pPr lvl="1"/>
            <a:r>
              <a:rPr lang="zh-CN" altLang="en-US" sz="2000" dirty="0"/>
              <a:t>主动与服务器联系，容易构建，往往不需要系统特权，直接与用户交互。</a:t>
            </a:r>
          </a:p>
          <a:p>
            <a:r>
              <a:rPr lang="zh-CN" altLang="en-US" sz="2400" dirty="0"/>
              <a:t>服务器</a:t>
            </a:r>
            <a:r>
              <a:rPr lang="zh-CN" altLang="en-US" sz="2000" dirty="0"/>
              <a:t>（等待接收并处理客户端通信请求的应用程序）</a:t>
            </a:r>
          </a:p>
          <a:p>
            <a:pPr lvl="1"/>
            <a:r>
              <a:rPr lang="zh-CN" altLang="en-US" sz="2000" dirty="0"/>
              <a:t>接收客户端请求；</a:t>
            </a:r>
          </a:p>
          <a:p>
            <a:pPr lvl="1"/>
            <a:r>
              <a:rPr lang="zh-CN" altLang="en-US" sz="2000" dirty="0"/>
              <a:t>执行必要的操作；</a:t>
            </a:r>
          </a:p>
          <a:p>
            <a:pPr lvl="1"/>
            <a:r>
              <a:rPr lang="zh-CN" altLang="en-US" sz="2000" dirty="0"/>
              <a:t>返回结果给客户。</a:t>
            </a:r>
          </a:p>
          <a:p>
            <a:r>
              <a:rPr lang="zh-CN" altLang="en-US" sz="2400" dirty="0"/>
              <a:t>有效解决约会问题</a:t>
            </a:r>
            <a:r>
              <a:rPr lang="en-US" altLang="zh-CN" sz="2400" i="1" dirty="0">
                <a:solidFill>
                  <a:srgbClr val="C00000"/>
                </a:solidFill>
              </a:rPr>
              <a:t>(</a:t>
            </a:r>
            <a:r>
              <a:rPr lang="en" altLang="zh-CN" sz="2400" i="1" dirty="0">
                <a:solidFill>
                  <a:srgbClr val="C00000"/>
                </a:solidFill>
              </a:rPr>
              <a:t>rendezvous</a:t>
            </a:r>
            <a:r>
              <a:rPr lang="en-US" altLang="zh-CN" sz="2400" i="1" dirty="0">
                <a:solidFill>
                  <a:srgbClr val="C00000"/>
                </a:solidFill>
              </a:rPr>
              <a:t>)</a:t>
            </a:r>
            <a:endParaRPr lang="zh-CN" altLang="en-US" sz="2400" dirty="0"/>
          </a:p>
          <a:p>
            <a:pPr lvl="1"/>
            <a:r>
              <a:rPr lang="zh-CN" altLang="en-US" sz="2000" dirty="0"/>
              <a:t>同一时刻通行双方互发消息的概率很低；</a:t>
            </a:r>
          </a:p>
          <a:p>
            <a:pPr lvl="1"/>
            <a:r>
              <a:rPr lang="zh-CN" altLang="en-US" sz="2000" dirty="0"/>
              <a:t>通信一方启动后一直等待对方的联系更加可靠；</a:t>
            </a:r>
          </a:p>
          <a:p>
            <a:pPr lvl="1"/>
            <a:r>
              <a:rPr lang="zh-CN" altLang="en-US" sz="2000" dirty="0"/>
              <a:t>通信一方启动后一直运行，不会再增加</a:t>
            </a:r>
            <a:r>
              <a:rPr lang="en" altLang="zh-CN" sz="2000" dirty="0"/>
              <a:t>TCP/IP</a:t>
            </a:r>
            <a:r>
              <a:rPr lang="zh-CN" altLang="en-US" sz="2000" dirty="0"/>
              <a:t>的复杂性。</a:t>
            </a:r>
            <a:endParaRPr lang="en-US" altLang="zh-CN" sz="2000" dirty="0"/>
          </a:p>
          <a:p>
            <a:pPr lvl="2"/>
            <a:r>
              <a:rPr lang="zh-CN" altLang="en-US" sz="1800" dirty="0"/>
              <a:t>因为服务已经运行，服务器收到对方消息时不用考虑该启动什么服务</a:t>
            </a:r>
            <a:endParaRPr lang="en-US" altLang="zh-CN" sz="1800" dirty="0"/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180697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63215-DBA3-C04C-A08E-6433C17E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服务器特权和复杂性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9F558-D91D-6948-BD64-2168EAA6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indent="-256032">
              <a:spcBef>
                <a:spcPts val="300"/>
              </a:spcBef>
              <a:spcAft>
                <a:spcPts val="300"/>
              </a:spcAft>
              <a:buFont typeface="Wingdings 3"/>
              <a:buChar char=""/>
              <a:defRPr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服务器经常需要访问受操作系统保护的资源：需要系统特权</a:t>
            </a:r>
          </a:p>
          <a:p>
            <a:pPr marL="365760" indent="-256032">
              <a:spcBef>
                <a:spcPts val="300"/>
              </a:spcBef>
              <a:spcAft>
                <a:spcPts val="300"/>
              </a:spcAft>
              <a:buFont typeface="Wingdings 3"/>
              <a:buChar char=""/>
              <a:defRPr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服务器不能把特权传递给使用服务的客户</a:t>
            </a:r>
          </a:p>
          <a:p>
            <a:pPr marL="365760" indent="-256032">
              <a:spcBef>
                <a:spcPts val="300"/>
              </a:spcBef>
              <a:spcAft>
                <a:spcPts val="300"/>
              </a:spcAft>
              <a:buFont typeface="Wingdings 3"/>
              <a:buChar char=""/>
              <a:defRPr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服务器需要处理的安全问题：</a:t>
            </a:r>
          </a:p>
          <a:p>
            <a:pPr marL="859536" lvl="2">
              <a:spcBef>
                <a:spcPts val="300"/>
              </a:spcBef>
              <a:spcAft>
                <a:spcPts val="300"/>
              </a:spcAft>
              <a:buFont typeface="Wingdings 2"/>
              <a:buChar char=""/>
              <a:defRPr/>
            </a:pPr>
            <a:r>
              <a:rPr lang="zh-CN" altLang="en-US" sz="26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鉴别</a:t>
            </a:r>
            <a:r>
              <a:rPr lang="zh-CN" altLang="en-US" sz="26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：验证客户身份</a:t>
            </a:r>
          </a:p>
          <a:p>
            <a:pPr marL="859536" lvl="2">
              <a:spcBef>
                <a:spcPts val="300"/>
              </a:spcBef>
              <a:spcAft>
                <a:spcPts val="300"/>
              </a:spcAft>
              <a:buFont typeface="Wingdings 2"/>
              <a:buChar char=""/>
              <a:defRPr/>
            </a:pPr>
            <a:r>
              <a:rPr lang="zh-CN" altLang="en-US" sz="26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授权</a:t>
            </a:r>
            <a:r>
              <a:rPr lang="zh-CN" altLang="en-US" sz="26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：判断某个客户是否可以使用服务器提供的服务</a:t>
            </a:r>
          </a:p>
          <a:p>
            <a:pPr marL="859536" lvl="2">
              <a:spcBef>
                <a:spcPts val="300"/>
              </a:spcBef>
              <a:spcAft>
                <a:spcPts val="300"/>
              </a:spcAft>
              <a:buFont typeface="Wingdings 2"/>
              <a:buChar char=""/>
              <a:defRPr/>
            </a:pPr>
            <a:r>
              <a:rPr lang="zh-CN" altLang="en-US" sz="26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数据安全</a:t>
            </a:r>
            <a:r>
              <a:rPr lang="zh-CN" altLang="en-US" sz="26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：确保数据不被无意泄漏或者损坏</a:t>
            </a:r>
          </a:p>
          <a:p>
            <a:pPr marL="859536" lvl="2">
              <a:spcBef>
                <a:spcPts val="300"/>
              </a:spcBef>
              <a:spcAft>
                <a:spcPts val="300"/>
              </a:spcAft>
              <a:buFont typeface="Wingdings 2"/>
              <a:buChar char=""/>
              <a:defRPr/>
            </a:pPr>
            <a:r>
              <a:rPr lang="zh-CN" altLang="en-US" sz="26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r>
              <a:rPr lang="zh-CN" altLang="en-US" sz="26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：防止未经授权访问信息</a:t>
            </a:r>
          </a:p>
          <a:p>
            <a:pPr marL="859536" lvl="2">
              <a:spcBef>
                <a:spcPts val="300"/>
              </a:spcBef>
              <a:spcAft>
                <a:spcPts val="300"/>
              </a:spcAft>
              <a:buFont typeface="Wingdings 2"/>
              <a:buChar char=""/>
              <a:defRPr/>
            </a:pPr>
            <a:r>
              <a:rPr lang="zh-CN" altLang="en-US" sz="26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保护</a:t>
            </a:r>
            <a:r>
              <a:rPr lang="zh-CN" altLang="en-US" sz="26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：确保网络程序不能滥用系统资源</a:t>
            </a:r>
          </a:p>
          <a:p>
            <a:pPr marL="365760" indent="-256032">
              <a:spcBef>
                <a:spcPts val="300"/>
              </a:spcBef>
              <a:spcAft>
                <a:spcPts val="300"/>
              </a:spcAft>
              <a:buFont typeface="Wingdings 3"/>
              <a:buChar char=""/>
              <a:defRPr/>
            </a:pPr>
            <a:r>
              <a:rPr lang="zh-CN" altLang="en-US" sz="2600" dirty="0">
                <a:solidFill>
                  <a:srgbClr val="FF33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特权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导致了服务器软件的复杂性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18EFC6-D35A-F34F-A4E2-6540E9D5953C}"/>
              </a:ext>
            </a:extLst>
          </p:cNvPr>
          <p:cNvSpPr txBox="1"/>
          <p:nvPr/>
        </p:nvSpPr>
        <p:spPr>
          <a:xfrm>
            <a:off x="-247650" y="18192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啊是</a:t>
            </a:r>
          </a:p>
        </p:txBody>
      </p:sp>
    </p:spTree>
    <p:extLst>
      <p:ext uri="{BB962C8B-B14F-4D97-AF65-F5344CB8AC3E}">
        <p14:creationId xmlns:p14="http://schemas.microsoft.com/office/powerpoint/2010/main" val="36678967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CE419-2F35-1945-ACB3-E11D1F24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仿</a:t>
            </a:r>
            <a:r>
              <a:rPr kumimoji="1" lang="en" altLang="zh-CN" dirty="0"/>
              <a:t>QQ</a:t>
            </a:r>
            <a:r>
              <a:rPr kumimoji="1" lang="zh-CN" altLang="en-US" dirty="0"/>
              <a:t>多人即时通信网络应用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F6248-E642-AA43-9760-795CF9078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Courier" pitchFamily="2" charset="0"/>
              </a:rPr>
              <a:t>撰写程序，基于命令行界面，实现仿</a:t>
            </a:r>
            <a:r>
              <a:rPr kumimoji="1" lang="en-US" altLang="zh-CN" dirty="0">
                <a:latin typeface="Courier" pitchFamily="2" charset="0"/>
              </a:rPr>
              <a:t>QQ</a:t>
            </a:r>
            <a:r>
              <a:rPr kumimoji="1" lang="zh-CN" altLang="en-US" dirty="0">
                <a:latin typeface="Courier" pitchFamily="2" charset="0"/>
              </a:rPr>
              <a:t>的多人即时通信网络应用</a:t>
            </a:r>
            <a:endParaRPr kumimoji="1" lang="en-US" altLang="zh-CN" dirty="0">
              <a:latin typeface="Courier" pitchFamily="2" charset="0"/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  <a:latin typeface="Courier" pitchFamily="2" charset="0"/>
              </a:rPr>
              <a:t>客户端功能需求：</a:t>
            </a:r>
            <a:endParaRPr kumimoji="1" lang="en-US" altLang="zh-CN" dirty="0">
              <a:solidFill>
                <a:srgbClr val="C00000"/>
              </a:solidFill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注册、登录、退出</a:t>
            </a:r>
            <a:endParaRPr kumimoji="1" lang="en-US" altLang="zh-CN" dirty="0"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查看在线用户</a:t>
            </a:r>
            <a:endParaRPr kumimoji="1" lang="en-US" altLang="zh-CN" dirty="0"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发送单播消息（指定在线用户）</a:t>
            </a:r>
            <a:endParaRPr kumimoji="1" lang="en-US" altLang="zh-CN" dirty="0"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发送广播消息（全部在线用户）</a:t>
            </a:r>
            <a:endParaRPr kumimoji="1" lang="en-US" altLang="zh-CN" dirty="0">
              <a:latin typeface="Courier" pitchFamily="2" charset="0"/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  <a:latin typeface="Courier" pitchFamily="2" charset="0"/>
              </a:rPr>
              <a:t>服务器功能需求：</a:t>
            </a:r>
            <a:endParaRPr kumimoji="1" lang="en-US" altLang="zh-CN" dirty="0">
              <a:solidFill>
                <a:srgbClr val="C00000"/>
              </a:solidFill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注册登录管理</a:t>
            </a:r>
            <a:endParaRPr kumimoji="1" lang="en-US" altLang="zh-CN" dirty="0"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维护在线用户</a:t>
            </a:r>
            <a:endParaRPr kumimoji="1" lang="en-US" altLang="zh-CN" dirty="0">
              <a:latin typeface="Courier" pitchFamily="2" charset="0"/>
            </a:endParaRPr>
          </a:p>
          <a:p>
            <a:pPr lvl="2"/>
            <a:r>
              <a:rPr kumimoji="1" lang="zh-CN" altLang="en-US" dirty="0">
                <a:latin typeface="Courier" pitchFamily="2" charset="0"/>
              </a:rPr>
              <a:t>客户消息转发（单播、广播）</a:t>
            </a:r>
          </a:p>
        </p:txBody>
      </p:sp>
    </p:spTree>
    <p:extLst>
      <p:ext uri="{BB962C8B-B14F-4D97-AF65-F5344CB8AC3E}">
        <p14:creationId xmlns:p14="http://schemas.microsoft.com/office/powerpoint/2010/main" val="3814722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BFA35-535C-F246-8032-5D599D70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494"/>
            <a:ext cx="10384858" cy="788738"/>
          </a:xfrm>
        </p:spPr>
        <p:txBody>
          <a:bodyPr/>
          <a:lstStyle/>
          <a:p>
            <a:r>
              <a:rPr kumimoji="1" lang="zh-CN" altLang="en-US" dirty="0">
                <a:latin typeface="Gill Sans MT" panose="020B0502020104020203" pitchFamily="34" charset="0"/>
              </a:rPr>
              <a:t>通信模式与协议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7D1D9D-05C2-2946-94F0-ABDEAFCFC9A5}"/>
              </a:ext>
            </a:extLst>
          </p:cNvPr>
          <p:cNvSpPr/>
          <p:nvPr/>
        </p:nvSpPr>
        <p:spPr>
          <a:xfrm>
            <a:off x="495299" y="1056550"/>
            <a:ext cx="10869387" cy="4666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通信模式：    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C/S vs. P2P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？ 还是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C/S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或 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C/S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P2P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混合？</a:t>
            </a:r>
            <a:endParaRPr kumimoji="1"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marL="685800" lvl="1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ourier" pitchFamily="2" charset="0"/>
              </a:rPr>
              <a:t>C/S</a:t>
            </a:r>
            <a:r>
              <a:rPr kumimoji="1" lang="zh-CN" altLang="en-US" sz="2400" dirty="0">
                <a:latin typeface="Courier" pitchFamily="2" charset="0"/>
              </a:rPr>
              <a:t>模式：客户端之间的消息传递全部由服务器中转</a:t>
            </a:r>
            <a:endParaRPr kumimoji="1" lang="en-US" altLang="zh-CN" sz="2400" dirty="0">
              <a:latin typeface="Courier" pitchFamily="2" charset="0"/>
            </a:endParaRPr>
          </a:p>
          <a:p>
            <a:pPr marL="685800" lvl="1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ourier" pitchFamily="2" charset="0"/>
              </a:rPr>
              <a:t>纯</a:t>
            </a:r>
            <a:r>
              <a:rPr kumimoji="1" lang="en-US" altLang="zh-CN" sz="2400" dirty="0">
                <a:latin typeface="Courier" pitchFamily="2" charset="0"/>
              </a:rPr>
              <a:t>P2P</a:t>
            </a:r>
            <a:r>
              <a:rPr kumimoji="1" lang="zh-CN" altLang="en-US" sz="2400" dirty="0">
                <a:latin typeface="Courier" pitchFamily="2" charset="0"/>
              </a:rPr>
              <a:t>模式：客户端之间自行发现</a:t>
            </a:r>
            <a:r>
              <a:rPr kumimoji="1" lang="en-US" altLang="zh-CN" sz="2400" dirty="0">
                <a:latin typeface="Courier" pitchFamily="2" charset="0"/>
              </a:rPr>
              <a:t>…</a:t>
            </a:r>
            <a:r>
              <a:rPr kumimoji="1" lang="zh-CN" altLang="en-US" sz="2400" dirty="0">
                <a:latin typeface="Courier" pitchFamily="2" charset="0"/>
              </a:rPr>
              <a:t>难，不靠谱！</a:t>
            </a:r>
            <a:endParaRPr kumimoji="1" lang="en-US" altLang="zh-CN" sz="2400" dirty="0">
              <a:latin typeface="Courier" pitchFamily="2" charset="0"/>
            </a:endParaRPr>
          </a:p>
          <a:p>
            <a:pPr marL="685800" lvl="1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ourier" pitchFamily="2" charset="0"/>
              </a:rPr>
              <a:t>C/S&amp;P2P</a:t>
            </a:r>
            <a:r>
              <a:rPr kumimoji="1" lang="zh-CN" altLang="en-US" sz="2400" dirty="0">
                <a:latin typeface="Courier" pitchFamily="2" charset="0"/>
              </a:rPr>
              <a:t>混合：主流模式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传输层协议：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TCP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vs. UDP</a:t>
            </a:r>
            <a:r>
              <a:rPr kumimoji="1"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？</a:t>
            </a:r>
            <a:endParaRPr kumimoji="1"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marL="685800" lvl="1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ourier" pitchFamily="2" charset="0"/>
              </a:rPr>
              <a:t>多人即时消息通信，消息的可靠性传输非常重要。</a:t>
            </a:r>
            <a:endParaRPr kumimoji="1" lang="en-US" altLang="zh-CN" sz="2400" dirty="0">
              <a:latin typeface="Courier" pitchFamily="2" charset="0"/>
            </a:endParaRPr>
          </a:p>
          <a:p>
            <a:pPr marL="1143000" lvl="2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ourier" pitchFamily="2" charset="0"/>
              </a:rPr>
              <a:t>选择</a:t>
            </a:r>
            <a:r>
              <a:rPr kumimoji="1" lang="en-US" altLang="zh-CN" sz="2400" dirty="0">
                <a:latin typeface="Courier" pitchFamily="2" charset="0"/>
              </a:rPr>
              <a:t>UDP</a:t>
            </a:r>
            <a:r>
              <a:rPr kumimoji="1" lang="zh-CN" altLang="en-US" sz="2400" dirty="0">
                <a:latin typeface="Courier" pitchFamily="2" charset="0"/>
              </a:rPr>
              <a:t>：即时性好，但可靠性无保障，需应用层协议支持</a:t>
            </a:r>
            <a:endParaRPr kumimoji="1" lang="en-US" altLang="zh-CN" sz="2400" dirty="0">
              <a:latin typeface="Courier" pitchFamily="2" charset="0"/>
            </a:endParaRPr>
          </a:p>
          <a:p>
            <a:pPr marL="1143000" lvl="2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ourier" pitchFamily="2" charset="0"/>
              </a:rPr>
              <a:t>选择</a:t>
            </a:r>
            <a:r>
              <a:rPr kumimoji="1" lang="en-US" altLang="zh-CN" sz="2400" dirty="0">
                <a:latin typeface="Courier" pitchFamily="2" charset="0"/>
              </a:rPr>
              <a:t>TCP</a:t>
            </a:r>
            <a:r>
              <a:rPr kumimoji="1" lang="zh-CN" altLang="en-US" sz="2400" dirty="0">
                <a:latin typeface="Courier" pitchFamily="2" charset="0"/>
              </a:rPr>
              <a:t>：可靠性有保障，即时性可能有影响，但可以容忍</a:t>
            </a:r>
            <a:endParaRPr kumimoji="1" lang="en-US" altLang="zh-CN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3998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0DB5D-C3E1-7245-8345-969E7E41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核心设计问题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4834D-6BE1-C241-8CDB-FC2017135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428"/>
            <a:ext cx="10515600" cy="5440126"/>
          </a:xfrm>
        </p:spPr>
        <p:txBody>
          <a:bodyPr/>
          <a:lstStyle/>
          <a:p>
            <a:r>
              <a:rPr kumimoji="1" lang="zh-CN" altLang="en-US" sz="2400" dirty="0"/>
              <a:t>通信模式与协议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sz="2400" dirty="0"/>
              <a:t>客户端程序设计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sz="2400" dirty="0"/>
              <a:t>服务器程序设计</a:t>
            </a:r>
            <a:endParaRPr kumimoji="1"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52E65C-933A-7C44-B04A-6C85C5ECBE3C}"/>
              </a:ext>
            </a:extLst>
          </p:cNvPr>
          <p:cNvSpPr/>
          <p:nvPr/>
        </p:nvSpPr>
        <p:spPr>
          <a:xfrm>
            <a:off x="4040370" y="755980"/>
            <a:ext cx="375380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C/S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vs.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P2P </a:t>
            </a:r>
            <a:r>
              <a:rPr kumimoji="1" lang="zh-CN" altLang="en-US" sz="2000" dirty="0"/>
              <a:t>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传输层</a:t>
            </a:r>
            <a:r>
              <a:rPr kumimoji="1" lang="en-US" altLang="zh-CN" sz="2000" dirty="0"/>
              <a:t>UDP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vs. TCP</a:t>
            </a:r>
            <a:r>
              <a:rPr kumimoji="1" lang="zh-CN" altLang="en-US" sz="2000" dirty="0"/>
              <a:t>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应用层协议交互流程？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应用层协议</a:t>
            </a:r>
            <a:r>
              <a:rPr kumimoji="1" lang="en-US" altLang="zh-CN" sz="2000" dirty="0"/>
              <a:t>PDU</a:t>
            </a:r>
            <a:r>
              <a:rPr kumimoji="1" lang="zh-CN" altLang="en-US" sz="2000" dirty="0"/>
              <a:t>设计？</a:t>
            </a:r>
            <a:endParaRPr kumimoji="1" lang="en-US" altLang="zh-CN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7C99F1-6391-084B-9ED4-F3F2395E4253}"/>
              </a:ext>
            </a:extLst>
          </p:cNvPr>
          <p:cNvSpPr/>
          <p:nvPr/>
        </p:nvSpPr>
        <p:spPr>
          <a:xfrm>
            <a:off x="4040370" y="2571309"/>
            <a:ext cx="575221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如何指定服务器？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PDU</a:t>
            </a:r>
            <a:r>
              <a:rPr kumimoji="1" lang="zh-CN" altLang="en-US" sz="2000" dirty="0"/>
              <a:t>的解析处理与构建？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是否需要多进程或多线程设计？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如何结束通信？</a:t>
            </a:r>
            <a:endParaRPr kumimoji="1" lang="en-US" altLang="zh-CN" sz="2000" dirty="0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28BD448C-91BE-034B-80D9-B4729C908270}"/>
              </a:ext>
            </a:extLst>
          </p:cNvPr>
          <p:cNvSpPr/>
          <p:nvPr/>
        </p:nvSpPr>
        <p:spPr>
          <a:xfrm>
            <a:off x="3370520" y="813704"/>
            <a:ext cx="925033" cy="16122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897F24A5-1487-C740-81D7-39E4B3B0B8DF}"/>
              </a:ext>
            </a:extLst>
          </p:cNvPr>
          <p:cNvSpPr/>
          <p:nvPr/>
        </p:nvSpPr>
        <p:spPr>
          <a:xfrm>
            <a:off x="3370519" y="2632833"/>
            <a:ext cx="925033" cy="1665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5EDE58-0317-4E45-A2CB-46F9038EA6E7}"/>
              </a:ext>
            </a:extLst>
          </p:cNvPr>
          <p:cNvSpPr/>
          <p:nvPr/>
        </p:nvSpPr>
        <p:spPr>
          <a:xfrm>
            <a:off x="4040369" y="4487194"/>
            <a:ext cx="77270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如何指定监听地址？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PDU</a:t>
            </a:r>
            <a:r>
              <a:rPr kumimoji="1" lang="zh-CN" altLang="en-US" sz="2000" dirty="0"/>
              <a:t>的解析处理与构建？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循环 </a:t>
            </a:r>
            <a:r>
              <a:rPr kumimoji="1" lang="en-US" altLang="zh-CN" sz="2000" dirty="0"/>
              <a:t>vs. </a:t>
            </a:r>
            <a:r>
              <a:rPr kumimoji="1" lang="zh-CN" altLang="en-US" sz="2000" dirty="0"/>
              <a:t>并发？若并发：多进程</a:t>
            </a:r>
            <a:r>
              <a:rPr kumimoji="1" lang="en-US" altLang="zh-CN" sz="2000" dirty="0"/>
              <a:t> vs.</a:t>
            </a:r>
            <a:r>
              <a:rPr kumimoji="1" lang="zh-CN" altLang="en-US" sz="2000" dirty="0"/>
              <a:t> 多线程 </a:t>
            </a:r>
            <a:r>
              <a:rPr kumimoji="1" lang="en-US" altLang="zh-CN" sz="2000" dirty="0"/>
              <a:t>vs. I/O</a:t>
            </a:r>
            <a:r>
              <a:rPr kumimoji="1" lang="zh-CN" altLang="en-US" sz="2000" dirty="0"/>
              <a:t>复用？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注册登录用户如何管理？</a:t>
            </a:r>
            <a:endParaRPr kumimoji="1" lang="en-US" altLang="zh-CN" sz="2000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数据如何转发？</a:t>
            </a:r>
            <a:endParaRPr kumimoji="1" lang="en-US" altLang="zh-CN" sz="2000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14A62D19-2BB8-294E-B5CB-6DB04981295B}"/>
              </a:ext>
            </a:extLst>
          </p:cNvPr>
          <p:cNvSpPr/>
          <p:nvPr/>
        </p:nvSpPr>
        <p:spPr>
          <a:xfrm>
            <a:off x="3370519" y="4548718"/>
            <a:ext cx="925033" cy="20749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0105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BFA35-535C-F246-8032-5D599D70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494"/>
            <a:ext cx="10384858" cy="788738"/>
          </a:xfrm>
        </p:spPr>
        <p:txBody>
          <a:bodyPr/>
          <a:lstStyle/>
          <a:p>
            <a:r>
              <a:rPr kumimoji="1" lang="zh-CN" altLang="en-US" dirty="0">
                <a:latin typeface="Gill Sans MT" panose="020B0502020104020203" pitchFamily="34" charset="0"/>
              </a:rPr>
              <a:t>通信模式与协议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DB3E31-4E7F-234B-968F-B5EE86936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43" y="1177822"/>
            <a:ext cx="6210222" cy="4027063"/>
          </a:xfrm>
        </p:spPr>
        <p:txBody>
          <a:bodyPr/>
          <a:lstStyle/>
          <a:p>
            <a:pPr marL="514350" indent="-514350">
              <a:buFont typeface="+mj-ea"/>
              <a:buAutoNum type="circleNumDbPlain" startAt="3"/>
            </a:pPr>
            <a:r>
              <a:rPr kumimoji="1"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应用层协议交互流程？</a:t>
            </a:r>
          </a:p>
          <a:p>
            <a:pPr lvl="1"/>
            <a:r>
              <a:rPr kumimoji="1" lang="zh-CN" altLang="en-US" dirty="0">
                <a:latin typeface="Gill Sans MT" panose="020B0502020104020203" pitchFamily="34" charset="0"/>
              </a:rPr>
              <a:t>注册流程</a:t>
            </a:r>
            <a:r>
              <a:rPr kumimoji="1" lang="en-US" altLang="zh-CN" dirty="0">
                <a:latin typeface="Gill Sans MT" panose="020B0502020104020203" pitchFamily="34" charset="0"/>
              </a:rPr>
              <a:t>?</a:t>
            </a:r>
          </a:p>
          <a:p>
            <a:pPr lvl="1"/>
            <a:r>
              <a:rPr kumimoji="1" lang="zh-CN" altLang="en-US" dirty="0">
                <a:latin typeface="Gill Sans MT" panose="020B0502020104020203" pitchFamily="34" charset="0"/>
              </a:rPr>
              <a:t>登录流程</a:t>
            </a:r>
            <a:r>
              <a:rPr kumimoji="1" lang="en-US" altLang="zh-CN" dirty="0">
                <a:latin typeface="Gill Sans MT" panose="020B0502020104020203" pitchFamily="34" charset="0"/>
              </a:rPr>
              <a:t>?</a:t>
            </a:r>
          </a:p>
          <a:p>
            <a:pPr lvl="1"/>
            <a:r>
              <a:rPr kumimoji="1" lang="zh-CN" altLang="en-US" dirty="0">
                <a:latin typeface="Gill Sans MT" panose="020B0502020104020203" pitchFamily="34" charset="0"/>
              </a:rPr>
              <a:t>在线状态维护流程（心跳机制）</a:t>
            </a:r>
            <a:r>
              <a:rPr kumimoji="1" lang="en-US" altLang="zh-CN" dirty="0">
                <a:latin typeface="Gill Sans MT" panose="020B0502020104020203" pitchFamily="34" charset="0"/>
              </a:rPr>
              <a:t>?</a:t>
            </a:r>
          </a:p>
          <a:p>
            <a:pPr lvl="2"/>
            <a:r>
              <a:rPr kumimoji="1" lang="zh-CN" altLang="en-US" dirty="0">
                <a:latin typeface="Gill Sans MT" panose="020B0502020104020203" pitchFamily="34" charset="0"/>
              </a:rPr>
              <a:t>客户端发起心跳 </a:t>
            </a:r>
            <a:r>
              <a:rPr kumimoji="1" lang="en-US" altLang="zh-CN" dirty="0">
                <a:latin typeface="Gill Sans MT" panose="020B0502020104020203" pitchFamily="34" charset="0"/>
              </a:rPr>
              <a:t>vs. </a:t>
            </a:r>
            <a:r>
              <a:rPr kumimoji="1" lang="zh-CN" altLang="en-US" dirty="0">
                <a:latin typeface="Gill Sans MT" panose="020B0502020104020203" pitchFamily="34" charset="0"/>
              </a:rPr>
              <a:t>服务器发起心跳？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lvl="1"/>
            <a:r>
              <a:rPr kumimoji="1" lang="zh-CN" altLang="en-US" dirty="0">
                <a:latin typeface="Gill Sans MT" panose="020B0502020104020203" pitchFamily="34" charset="0"/>
              </a:rPr>
              <a:t>转发流程</a:t>
            </a:r>
            <a:r>
              <a:rPr kumimoji="1" lang="en-US" altLang="zh-CN" dirty="0">
                <a:latin typeface="Gill Sans MT" panose="020B0502020104020203" pitchFamily="34" charset="0"/>
              </a:rPr>
              <a:t>?</a:t>
            </a:r>
          </a:p>
          <a:p>
            <a:pPr lvl="2"/>
            <a:r>
              <a:rPr kumimoji="1" lang="zh-CN" altLang="en-US" dirty="0">
                <a:latin typeface="Gill Sans MT" panose="020B0502020104020203" pitchFamily="34" charset="0"/>
              </a:rPr>
              <a:t>指定单个在线用户单播流程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lvl="2"/>
            <a:r>
              <a:rPr kumimoji="1" lang="zh-CN" altLang="en-US" dirty="0">
                <a:latin typeface="Gill Sans MT" panose="020B0502020104020203" pitchFamily="34" charset="0"/>
              </a:rPr>
              <a:t>面向全部在线用户广播流程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843552D-8242-3446-8547-68FA6121121F}"/>
              </a:ext>
            </a:extLst>
          </p:cNvPr>
          <p:cNvSpPr txBox="1">
            <a:spLocks/>
          </p:cNvSpPr>
          <p:nvPr/>
        </p:nvSpPr>
        <p:spPr>
          <a:xfrm>
            <a:off x="6444343" y="1177822"/>
            <a:ext cx="5635897" cy="41235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ea"/>
              <a:buAutoNum type="circleNumDbPlain" startAt="4"/>
            </a:pPr>
            <a:r>
              <a:rPr kumimoji="1"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应用层协议</a:t>
            </a:r>
            <a:r>
              <a:rPr kumimoji="1"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PDU</a:t>
            </a:r>
            <a:r>
              <a:rPr kumimoji="1"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设计？</a:t>
            </a:r>
          </a:p>
          <a:p>
            <a:pPr lvl="1"/>
            <a:r>
              <a:rPr kumimoji="1" lang="en-US" altLang="zh-CN" dirty="0">
                <a:latin typeface="Gill Sans MT" panose="020B0502020104020203" pitchFamily="34" charset="0"/>
              </a:rPr>
              <a:t>Header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+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Payload</a:t>
            </a:r>
          </a:p>
          <a:p>
            <a:pPr lvl="1"/>
            <a:r>
              <a:rPr kumimoji="1" lang="zh-CN" altLang="en-US" dirty="0">
                <a:latin typeface="Gill Sans MT" panose="020B0502020104020203" pitchFamily="34" charset="0"/>
              </a:rPr>
              <a:t>遵循</a:t>
            </a:r>
            <a:r>
              <a:rPr kumimoji="1" lang="en-US" altLang="zh-CN" dirty="0">
                <a:latin typeface="Gill Sans MT" panose="020B0502020104020203" pitchFamily="34" charset="0"/>
              </a:rPr>
              <a:t>JSON-RPC2.0</a:t>
            </a:r>
          </a:p>
          <a:p>
            <a:pPr lvl="2"/>
            <a:r>
              <a:rPr kumimoji="1" lang="en-US" altLang="zh-CN" dirty="0">
                <a:latin typeface="Gill Sans MT" panose="020B0502020104020203" pitchFamily="34" charset="0"/>
              </a:rPr>
              <a:t>What is JSON?</a:t>
            </a:r>
          </a:p>
          <a:p>
            <a:pPr lvl="3"/>
            <a:r>
              <a:rPr kumimoji="1" lang="en-US" altLang="zh-CN" sz="2000" dirty="0">
                <a:latin typeface="Gill Sans MT" panose="020B0502020104020203" pitchFamily="34" charset="0"/>
                <a:hlinkClick r:id="rId2"/>
              </a:rPr>
              <a:t>https://www.ietf.org/rfc/rfc4627.txt</a:t>
            </a:r>
            <a:endParaRPr kumimoji="1" lang="en-US" altLang="zh-CN" sz="2000" dirty="0">
              <a:latin typeface="Gill Sans MT" panose="020B0502020104020203" pitchFamily="34" charset="0"/>
            </a:endParaRP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JSON-RPC</a:t>
            </a:r>
          </a:p>
          <a:p>
            <a:pPr lvl="3"/>
            <a:r>
              <a:rPr lang="en" altLang="zh-CN" sz="2000" dirty="0">
                <a:latin typeface="Gill Sans MT" panose="020B0502020104020203" pitchFamily="34" charset="0"/>
                <a:hlinkClick r:id="rId3"/>
              </a:rPr>
              <a:t>https://www.</a:t>
            </a:r>
            <a:r>
              <a:rPr lang="en" altLang="zh-CN" sz="2000" b="1" dirty="0">
                <a:latin typeface="Gill Sans MT" panose="020B0502020104020203" pitchFamily="34" charset="0"/>
                <a:hlinkClick r:id="rId3"/>
              </a:rPr>
              <a:t>jsonrpc</a:t>
            </a:r>
            <a:r>
              <a:rPr lang="en" altLang="zh-CN" sz="2000" dirty="0">
                <a:latin typeface="Gill Sans MT" panose="020B0502020104020203" pitchFamily="34" charset="0"/>
                <a:hlinkClick r:id="rId3"/>
              </a:rPr>
              <a:t>.org/ 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3"/>
            <a:r>
              <a:rPr lang="zh-CN" altLang="en-US" dirty="0">
                <a:latin typeface="Gill Sans MT" panose="020B0502020104020203" pitchFamily="34" charset="0"/>
              </a:rPr>
              <a:t>请求对象：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3"/>
            <a:r>
              <a:rPr kumimoji="1" lang="zh-CN" altLang="en-US" dirty="0">
                <a:latin typeface="Gill Sans MT" panose="020B0502020104020203" pitchFamily="34" charset="0"/>
              </a:rPr>
              <a:t>响应对象：</a:t>
            </a:r>
            <a:r>
              <a:rPr kumimoji="1" lang="en-US" altLang="zh-CN" dirty="0">
                <a:latin typeface="Gill Sans MT" panose="020B0502020104020203" pitchFamily="34" charset="0"/>
              </a:rPr>
              <a:t>result</a:t>
            </a:r>
            <a:r>
              <a:rPr kumimoji="1" lang="zh-CN" altLang="en-US" dirty="0">
                <a:latin typeface="Gill Sans MT" panose="020B0502020104020203" pitchFamily="34" charset="0"/>
              </a:rPr>
              <a:t>｜</a:t>
            </a:r>
            <a:r>
              <a:rPr kumimoji="1" lang="en-US" altLang="zh-CN" dirty="0">
                <a:latin typeface="Gill Sans MT" panose="020B0502020104020203" pitchFamily="34" charset="0"/>
              </a:rPr>
              <a:t>error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8D5986-24CA-264A-9A72-7CAB4C53F5C5}"/>
              </a:ext>
            </a:extLst>
          </p:cNvPr>
          <p:cNvSpPr/>
          <p:nvPr/>
        </p:nvSpPr>
        <p:spPr>
          <a:xfrm>
            <a:off x="5296149" y="5553228"/>
            <a:ext cx="670727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8F8F2"/>
                </a:solidFill>
                <a:latin typeface="Gill Sans MT" panose="020B0502020104020203" pitchFamily="34" charset="0"/>
              </a:rPr>
              <a:t>↘︎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{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" altLang="zh-CN" dirty="0" err="1">
                <a:solidFill>
                  <a:srgbClr val="E6DB74"/>
                </a:solidFill>
                <a:latin typeface="Gill Sans MT" panose="020B0502020104020203" pitchFamily="34" charset="0"/>
              </a:rPr>
              <a:t>jsonrpc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"2.0"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, 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"method"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"subtract"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, 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" altLang="zh-CN" dirty="0" err="1">
                <a:solidFill>
                  <a:srgbClr val="E6DB74"/>
                </a:solidFill>
                <a:latin typeface="Gill Sans MT" panose="020B0502020104020203" pitchFamily="34" charset="0"/>
              </a:rPr>
              <a:t>params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[</a:t>
            </a:r>
            <a:r>
              <a:rPr lang="en" altLang="zh-CN" dirty="0">
                <a:solidFill>
                  <a:srgbClr val="AE81FF"/>
                </a:solidFill>
                <a:latin typeface="Gill Sans MT" panose="020B0502020104020203" pitchFamily="34" charset="0"/>
              </a:rPr>
              <a:t>42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, </a:t>
            </a:r>
            <a:r>
              <a:rPr lang="en" altLang="zh-CN" dirty="0">
                <a:solidFill>
                  <a:srgbClr val="AE81FF"/>
                </a:solidFill>
                <a:latin typeface="Gill Sans MT" panose="020B0502020104020203" pitchFamily="34" charset="0"/>
              </a:rPr>
              <a:t>23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], 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"id"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" altLang="zh-CN" dirty="0">
                <a:solidFill>
                  <a:srgbClr val="AE81FF"/>
                </a:solidFill>
                <a:latin typeface="Gill Sans MT" panose="020B0502020104020203" pitchFamily="34" charset="0"/>
              </a:rPr>
              <a:t>1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} </a:t>
            </a:r>
          </a:p>
          <a:p>
            <a:r>
              <a:rPr lang="zh-CN" altLang="en-US" dirty="0">
                <a:solidFill>
                  <a:srgbClr val="F8F8F2"/>
                </a:solidFill>
                <a:latin typeface="Gill Sans MT" panose="020B0502020104020203" pitchFamily="34" charset="0"/>
              </a:rPr>
              <a:t>↖︎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{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" altLang="zh-CN" dirty="0" err="1">
                <a:solidFill>
                  <a:srgbClr val="E6DB74"/>
                </a:solidFill>
                <a:latin typeface="Gill Sans MT" panose="020B0502020104020203" pitchFamily="34" charset="0"/>
              </a:rPr>
              <a:t>jsonrpc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"2.0"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, 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"result"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" altLang="zh-CN" dirty="0">
                <a:solidFill>
                  <a:srgbClr val="AE81FF"/>
                </a:solidFill>
                <a:latin typeface="Gill Sans MT" panose="020B0502020104020203" pitchFamily="34" charset="0"/>
              </a:rPr>
              <a:t>19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, </a:t>
            </a:r>
            <a:r>
              <a:rPr lang="en" altLang="zh-CN" dirty="0">
                <a:solidFill>
                  <a:srgbClr val="E6DB74"/>
                </a:solidFill>
                <a:latin typeface="Gill Sans MT" panose="020B0502020104020203" pitchFamily="34" charset="0"/>
              </a:rPr>
              <a:t>"id"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: </a:t>
            </a:r>
            <a:r>
              <a:rPr lang="en" altLang="zh-CN" dirty="0">
                <a:solidFill>
                  <a:srgbClr val="AE81FF"/>
                </a:solidFill>
                <a:latin typeface="Gill Sans MT" panose="020B0502020104020203" pitchFamily="34" charset="0"/>
              </a:rPr>
              <a:t>1</a:t>
            </a:r>
            <a:r>
              <a:rPr lang="en" altLang="zh-CN" dirty="0">
                <a:solidFill>
                  <a:srgbClr val="F8F8F2"/>
                </a:solidFill>
                <a:latin typeface="Gill Sans MT" panose="020B0502020104020203" pitchFamily="34" charset="0"/>
              </a:rPr>
              <a:t>}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502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BFA35-535C-F246-8032-5D599D70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客户端程序设计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00D6745-4C9F-754F-BFF8-EB108DF89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232"/>
            <a:ext cx="10515600" cy="539624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如何指定服务器？</a:t>
            </a:r>
            <a:endParaRPr lang="en-US" altLang="zh-CN" sz="24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2000" dirty="0">
                <a:latin typeface="Gill Sans MT" panose="020B0502020104020203" pitchFamily="34" charset="0"/>
              </a:rPr>
              <a:t>硬编码｜命令行参数｜配置文件</a:t>
            </a:r>
          </a:p>
          <a:p>
            <a:r>
              <a:rPr lang="en" altLang="zh-CN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PDU</a:t>
            </a:r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的解析处理与构建？</a:t>
            </a:r>
            <a:endParaRPr lang="en-US" altLang="zh-CN" sz="24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latin typeface="Courier" pitchFamily="2" charset="0"/>
              </a:rPr>
              <a:t>JSON</a:t>
            </a:r>
            <a:r>
              <a:rPr lang="zh-CN" altLang="en-US" sz="2000" dirty="0">
                <a:latin typeface="Courier" pitchFamily="2" charset="0"/>
              </a:rPr>
              <a:t>解析与构建：</a:t>
            </a:r>
            <a:r>
              <a:rPr lang="en-US" altLang="zh-CN" sz="2000" dirty="0" err="1">
                <a:latin typeface="Gill Sans MT" panose="020B0502020104020203" pitchFamily="34" charset="0"/>
              </a:rPr>
              <a:t>cJSON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" altLang="zh-CN" sz="2000" dirty="0">
                <a:latin typeface="Gill Sans MT" panose="020B0502020104020203" pitchFamily="34" charset="0"/>
                <a:hlinkClick r:id="rId2"/>
              </a:rPr>
              <a:t>https://github.com/DaveGamble/cJSON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latin typeface="Courier" pitchFamily="2" charset="0"/>
              </a:rPr>
              <a:t> PDU</a:t>
            </a:r>
            <a:r>
              <a:rPr lang="zh-CN" altLang="en-US" sz="2000" dirty="0">
                <a:latin typeface="Courier" pitchFamily="2" charset="0"/>
              </a:rPr>
              <a:t>解析与构建：</a:t>
            </a:r>
            <a:r>
              <a:rPr lang="en-US" altLang="zh-CN" sz="2000" dirty="0">
                <a:latin typeface="Gill Sans MT" panose="020B0502020104020203" pitchFamily="34" charset="0"/>
              </a:rPr>
              <a:t>JSON-RPC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2.0</a:t>
            </a:r>
            <a:endParaRPr lang="zh-CN" altLang="en-US" sz="2000" dirty="0">
              <a:latin typeface="Gill Sans MT" panose="020B0502020104020203" pitchFamily="34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是否需要多进程或多线程设计？</a:t>
            </a:r>
            <a:endParaRPr lang="en-US" altLang="zh-CN" sz="24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2000" dirty="0">
                <a:latin typeface="Courier" pitchFamily="2" charset="0"/>
              </a:rPr>
              <a:t>设计为消息收发分离，提高效率；</a:t>
            </a:r>
          </a:p>
          <a:p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如何结束通信？</a:t>
            </a:r>
            <a:endParaRPr lang="en-US" altLang="zh-CN" sz="24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2000" dirty="0">
                <a:latin typeface="Courier" pitchFamily="2" charset="0"/>
              </a:rPr>
              <a:t>约定通信结束符</a:t>
            </a:r>
            <a:endParaRPr lang="en-US" altLang="zh-CN" sz="2000" dirty="0">
              <a:latin typeface="Courier" pitchFamily="2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如何构建命令行指令框架？</a:t>
            </a:r>
            <a:r>
              <a:rPr lang="zh-CN" altLang="en-US" sz="2400">
                <a:solidFill>
                  <a:srgbClr val="C00000"/>
                </a:solidFill>
                <a:latin typeface="Gill Sans MT" panose="020B0502020104020203" pitchFamily="34" charset="0"/>
              </a:rPr>
              <a:t>或者退而求其次</a:t>
            </a:r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，采用</a:t>
            </a:r>
            <a:r>
              <a:rPr lang="en-US" altLang="zh-CN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C</a:t>
            </a:r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语言综合实验设计过的菜单框架？</a:t>
            </a:r>
            <a:endParaRPr lang="en-US" altLang="zh-CN" sz="24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latin typeface="Courier" pitchFamily="2" charset="0"/>
              </a:rPr>
              <a:t>C</a:t>
            </a:r>
            <a:r>
              <a:rPr lang="zh-CN" altLang="en-US" sz="2000" dirty="0">
                <a:latin typeface="Courier" pitchFamily="2" charset="0"/>
              </a:rPr>
              <a:t>语言功底，无限循环框架</a:t>
            </a:r>
          </a:p>
        </p:txBody>
      </p:sp>
    </p:spTree>
    <p:extLst>
      <p:ext uri="{BB962C8B-B14F-4D97-AF65-F5344CB8AC3E}">
        <p14:creationId xmlns:p14="http://schemas.microsoft.com/office/powerpoint/2010/main" val="36053440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821A8-FFF4-AE43-9115-565FFB72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服务器程序设计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385DEC-CC7A-6F4F-8A65-123CEEC05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232"/>
            <a:ext cx="10515600" cy="5627903"/>
          </a:xfrm>
        </p:spPr>
        <p:txBody>
          <a:bodyPr/>
          <a:lstStyle/>
          <a:p>
            <a:pPr marL="514350" lvl="1" indent="-514350">
              <a:spcBef>
                <a:spcPts val="10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如何指定监听地址？</a:t>
            </a: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latin typeface="Gill Sans MT" panose="020B0502020104020203" pitchFamily="34" charset="0"/>
              </a:rPr>
              <a:t>硬编码｜命令行参数｜配置文件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514350" lvl="1" indent="-514350">
              <a:spcBef>
                <a:spcPts val="1000"/>
              </a:spcBef>
              <a:spcAft>
                <a:spcPts val="600"/>
              </a:spcAft>
            </a:pPr>
            <a:r>
              <a:rPr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PDU</a:t>
            </a: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的解析处理与构建？</a:t>
            </a: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latin typeface="Gill Sans MT" panose="020B0502020104020203" pitchFamily="34" charset="0"/>
              </a:rPr>
              <a:t> 同客户端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514350" lvl="1" indent="-514350">
              <a:spcBef>
                <a:spcPts val="10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循环 </a:t>
            </a:r>
            <a:r>
              <a:rPr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vs. </a:t>
            </a: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并发？若并发：多进程</a:t>
            </a:r>
            <a:r>
              <a:rPr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vs.</a:t>
            </a: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多线程 </a:t>
            </a:r>
            <a:r>
              <a:rPr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vs. I/O</a:t>
            </a: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复用？</a:t>
            </a: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marL="914400" lvl="1" indent="-457200">
              <a:spcBef>
                <a:spcPts val="0"/>
              </a:spcBef>
              <a:buFont typeface="+mj-ea"/>
              <a:buAutoNum type="circleNumDbPlain"/>
            </a:pPr>
            <a:r>
              <a:rPr lang="en-US" altLang="zh-CN" dirty="0">
                <a:latin typeface="Gill Sans MT" panose="020B0502020104020203" pitchFamily="34" charset="0"/>
              </a:rPr>
              <a:t>Iterative Connectionless</a:t>
            </a:r>
          </a:p>
          <a:p>
            <a:pPr marL="914400" lvl="1" indent="-457200">
              <a:spcBef>
                <a:spcPts val="0"/>
              </a:spcBef>
              <a:buFont typeface="+mj-ea"/>
              <a:buAutoNum type="circleNumDbPlain"/>
            </a:pPr>
            <a:r>
              <a:rPr lang="en-US" altLang="zh-CN" dirty="0">
                <a:latin typeface="Gill Sans MT" panose="020B0502020104020203" pitchFamily="34" charset="0"/>
              </a:rPr>
              <a:t>Iterative Connection-Oriented</a:t>
            </a:r>
          </a:p>
          <a:p>
            <a:pPr marL="914400" lvl="1" indent="-457200">
              <a:spcBef>
                <a:spcPts val="0"/>
              </a:spcBef>
              <a:buFont typeface="+mj-ea"/>
              <a:buAutoNum type="circleNumDbPlain"/>
            </a:pPr>
            <a:r>
              <a:rPr lang="en-US" altLang="zh-CN" dirty="0">
                <a:latin typeface="Gill Sans MT" panose="020B0502020104020203" pitchFamily="34" charset="0"/>
              </a:rPr>
              <a:t>Concurrent Connectionless</a:t>
            </a:r>
          </a:p>
          <a:p>
            <a:pPr marL="914400" lvl="1" indent="-457200">
              <a:spcBef>
                <a:spcPts val="0"/>
              </a:spcBef>
              <a:buFont typeface="+mj-ea"/>
              <a:buAutoNum type="circleNumDbPlain"/>
            </a:pPr>
            <a:r>
              <a:rPr lang="en-US" altLang="zh-CN" dirty="0">
                <a:latin typeface="Gill Sans MT" panose="020B0502020104020203" pitchFamily="34" charset="0"/>
              </a:rPr>
              <a:t>Concurrent Connection-Oriented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6CC017B-BBCE-3B4F-91B9-03635D89E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026" y="5579768"/>
            <a:ext cx="5360442" cy="923972"/>
          </a:xfrm>
          <a:prstGeom prst="rect">
            <a:avLst/>
          </a:prstGeom>
          <a:solidFill>
            <a:srgbClr val="FEC064"/>
          </a:solidFill>
          <a:ln w="5715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b="1" u="sng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Iterative</a:t>
            </a: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Small, fixed size requests</a:t>
            </a: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Easy to program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FF2C02B-6078-1146-887C-FDF90C4EF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026" y="4240297"/>
            <a:ext cx="5360442" cy="1200971"/>
          </a:xfrm>
          <a:prstGeom prst="rect">
            <a:avLst/>
          </a:prstGeom>
          <a:solidFill>
            <a:srgbClr val="65CFD7"/>
          </a:solidFill>
          <a:ln w="5715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b="1" u="sng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Concurrent</a:t>
            </a: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Large or variable size requests</a:t>
            </a: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Harder to program</a:t>
            </a: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Typically uses more system resources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DFF1CBA-F362-7D4D-B41E-614DAAA4C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026" y="520131"/>
            <a:ext cx="5360442" cy="1477970"/>
          </a:xfrm>
          <a:prstGeom prst="rect">
            <a:avLst/>
          </a:prstGeom>
          <a:solidFill>
            <a:srgbClr val="65CFD7"/>
          </a:solidFill>
          <a:ln w="5715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b="1" u="sng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Connection-Oriented</a:t>
            </a:r>
          </a:p>
          <a:p>
            <a:pPr algn="ctr">
              <a:defRPr/>
            </a:pPr>
            <a:endParaRPr lang="en-US" altLang="zh-CN" b="1" u="sng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EASY TO PROGRAM</a:t>
            </a: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transport protocol handles the tough stuff.</a:t>
            </a:r>
          </a:p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requires separate socket for each connection.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4C4DFA2-8A13-824B-8889-4AD1371D6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026" y="2090498"/>
            <a:ext cx="5360442" cy="1200971"/>
          </a:xfrm>
          <a:prstGeom prst="rect">
            <a:avLst/>
          </a:prstGeom>
          <a:solidFill>
            <a:srgbClr val="FEC064"/>
          </a:solidFill>
          <a:ln w="5715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b="1" u="sng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Connectionless</a:t>
            </a:r>
          </a:p>
          <a:p>
            <a:pPr algn="ctr">
              <a:defRPr/>
            </a:pPr>
            <a:endParaRPr lang="en-US" altLang="zh-CN" b="1" u="sng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algn="ctr">
              <a:defRPr/>
            </a:pPr>
            <a:r>
              <a:rPr lang="en-US" altLang="zh-CN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less overhead</a:t>
            </a:r>
          </a:p>
          <a:p>
            <a:pPr algn="ctr">
              <a:defRPr/>
            </a:pPr>
            <a:r>
              <a:rPr lang="en-US" altLang="zh-CN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no limitation on number of clients</a:t>
            </a:r>
          </a:p>
        </p:txBody>
      </p:sp>
    </p:spTree>
    <p:extLst>
      <p:ext uri="{BB962C8B-B14F-4D97-AF65-F5344CB8AC3E}">
        <p14:creationId xmlns:p14="http://schemas.microsoft.com/office/powerpoint/2010/main" val="121976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821A8-FFF4-AE43-9115-565FFB72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服务器程序设计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385DEC-CC7A-6F4F-8A65-123CEEC05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232"/>
            <a:ext cx="10515600" cy="5627903"/>
          </a:xfrm>
        </p:spPr>
        <p:txBody>
          <a:bodyPr/>
          <a:lstStyle/>
          <a:p>
            <a:pPr marL="514350" lvl="1" indent="-514350">
              <a:spcBef>
                <a:spcPts val="10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注册登录用户如何管理？</a:t>
            </a: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latin typeface="Gill Sans MT" panose="020B0502020104020203" pitchFamily="34" charset="0"/>
              </a:rPr>
              <a:t>注册用户应该持久化存储，本案例简化为内存存储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latin typeface="Gill Sans MT" panose="020B0502020104020203" pitchFamily="34" charset="0"/>
              </a:rPr>
              <a:t>登录用户则需</a:t>
            </a:r>
            <a:r>
              <a:rPr lang="en-US" altLang="zh-CN" dirty="0">
                <a:latin typeface="Gill Sans MT" panose="020B0502020104020203" pitchFamily="34" charset="0"/>
              </a:rPr>
              <a:t>Session</a:t>
            </a:r>
            <a:r>
              <a:rPr lang="zh-CN" altLang="en-US" dirty="0">
                <a:latin typeface="Gill Sans MT" panose="020B0502020104020203" pitchFamily="34" charset="0"/>
              </a:rPr>
              <a:t>维护，可采用</a:t>
            </a:r>
            <a:r>
              <a:rPr lang="en-US" altLang="zh-CN" dirty="0">
                <a:latin typeface="Gill Sans MT" panose="020B0502020104020203" pitchFamily="34" charset="0"/>
              </a:rPr>
              <a:t>Hash</a:t>
            </a:r>
            <a:r>
              <a:rPr lang="zh-CN" altLang="en-US" dirty="0">
                <a:latin typeface="Gill Sans MT" panose="020B0502020104020203" pitchFamily="34" charset="0"/>
              </a:rPr>
              <a:t>表存储管理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latin typeface="Gill Sans MT" panose="020B0502020104020203" pitchFamily="34" charset="0"/>
              </a:rPr>
              <a:t>建议采用</a:t>
            </a:r>
            <a:r>
              <a:rPr lang="en-US" altLang="zh-CN" dirty="0">
                <a:latin typeface="Gill Sans MT" panose="020B0502020104020203" pitchFamily="34" charset="0"/>
              </a:rPr>
              <a:t>Linux</a:t>
            </a:r>
            <a:r>
              <a:rPr lang="zh-CN" altLang="en-US" dirty="0">
                <a:latin typeface="Gill Sans MT" panose="020B0502020104020203" pitchFamily="34" charset="0"/>
              </a:rPr>
              <a:t>内核链表进行迁移使用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514350" lvl="1" indent="-514350">
              <a:spcBef>
                <a:spcPts val="10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数据如何转发？</a:t>
            </a: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dirty="0">
                <a:latin typeface="Gill Sans MT" panose="020B0502020104020203" pitchFamily="34" charset="0"/>
              </a:rPr>
              <a:t>建立应用层路由机制，可执行：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2"/>
            <a:r>
              <a:rPr lang="zh-CN" altLang="en-US" sz="2400" dirty="0">
                <a:latin typeface="Gill Sans MT" panose="020B0502020104020203" pitchFamily="34" charset="0"/>
              </a:rPr>
              <a:t>在线用户查询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2"/>
            <a:r>
              <a:rPr lang="zh-CN" altLang="en-US" sz="2400" dirty="0">
                <a:latin typeface="Gill Sans MT" panose="020B0502020104020203" pitchFamily="34" charset="0"/>
              </a:rPr>
              <a:t>根据查询到的</a:t>
            </a:r>
            <a:r>
              <a:rPr lang="en-US" altLang="zh-CN" sz="2400" dirty="0">
                <a:latin typeface="Gill Sans MT" panose="020B0502020104020203" pitchFamily="34" charset="0"/>
              </a:rPr>
              <a:t>IP</a:t>
            </a:r>
            <a:r>
              <a:rPr lang="zh-CN" altLang="en-US" sz="2400" dirty="0">
                <a:latin typeface="Gill Sans MT" panose="020B0502020104020203" pitchFamily="34" charset="0"/>
              </a:rPr>
              <a:t>、端口进行单播或组播转发</a:t>
            </a:r>
          </a:p>
        </p:txBody>
      </p:sp>
    </p:spTree>
    <p:extLst>
      <p:ext uri="{BB962C8B-B14F-4D97-AF65-F5344CB8AC3E}">
        <p14:creationId xmlns:p14="http://schemas.microsoft.com/office/powerpoint/2010/main" val="608919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981A5-40FC-074A-81C0-A9CF0A55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字节序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166ED-6BB9-B94C-8803-3DB1EEF10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urier" pitchFamily="2" charset="0"/>
              </a:rPr>
              <a:t>主机字节序变为网络字节序</a:t>
            </a:r>
            <a:endParaRPr lang="en-US" altLang="zh-CN" dirty="0">
              <a:latin typeface="Courier" pitchFamily="2" charset="0"/>
            </a:endParaRPr>
          </a:p>
          <a:p>
            <a:pPr lvl="1"/>
            <a:r>
              <a:rPr lang="en-US" altLang="zh-CN" dirty="0">
                <a:latin typeface="Courier" pitchFamily="2" charset="0"/>
              </a:rPr>
              <a:t>uint16_t  </a:t>
            </a:r>
            <a:r>
              <a:rPr lang="en-US" altLang="zh-CN" dirty="0" err="1">
                <a:latin typeface="Courier" pitchFamily="2" charset="0"/>
              </a:rPr>
              <a:t>htons</a:t>
            </a:r>
            <a:r>
              <a:rPr lang="en-US" altLang="zh-CN" dirty="0">
                <a:latin typeface="Courier" pitchFamily="2" charset="0"/>
              </a:rPr>
              <a:t>(uint16_t </a:t>
            </a:r>
            <a:r>
              <a:rPr lang="en-US" altLang="zh-CN" dirty="0" err="1">
                <a:latin typeface="Courier" pitchFamily="2" charset="0"/>
              </a:rPr>
              <a:t>hostshort</a:t>
            </a:r>
            <a:r>
              <a:rPr lang="en-US" altLang="zh-CN" dirty="0">
                <a:latin typeface="Courier" pitchFamily="2" charset="0"/>
              </a:rPr>
              <a:t>)</a:t>
            </a:r>
          </a:p>
          <a:p>
            <a:pPr lvl="1"/>
            <a:r>
              <a:rPr lang="en-US" altLang="zh-CN" dirty="0">
                <a:latin typeface="Courier" pitchFamily="2" charset="0"/>
              </a:rPr>
              <a:t>uint32_t  </a:t>
            </a:r>
            <a:r>
              <a:rPr lang="en-US" altLang="zh-CN" dirty="0" err="1">
                <a:latin typeface="Courier" pitchFamily="2" charset="0"/>
              </a:rPr>
              <a:t>htonl</a:t>
            </a:r>
            <a:r>
              <a:rPr lang="en-US" altLang="zh-CN" dirty="0">
                <a:latin typeface="Courier" pitchFamily="2" charset="0"/>
              </a:rPr>
              <a:t>(uint32_t </a:t>
            </a:r>
            <a:r>
              <a:rPr lang="en-US" altLang="zh-CN" dirty="0" err="1">
                <a:latin typeface="Courier" pitchFamily="2" charset="0"/>
              </a:rPr>
              <a:t>hostlong</a:t>
            </a:r>
            <a:r>
              <a:rPr lang="en-US" altLang="zh-CN" dirty="0">
                <a:latin typeface="Courier" pitchFamily="2" charset="0"/>
              </a:rPr>
              <a:t>)</a:t>
            </a:r>
          </a:p>
          <a:p>
            <a:pPr>
              <a:defRPr/>
            </a:pPr>
            <a:endParaRPr lang="en-US" altLang="zh-CN" dirty="0">
              <a:latin typeface="Courier" pitchFamily="2" charset="0"/>
            </a:endParaRPr>
          </a:p>
          <a:p>
            <a:pPr>
              <a:defRPr/>
            </a:pPr>
            <a:r>
              <a:rPr lang="zh-CN" altLang="en-US" dirty="0">
                <a:latin typeface="Courier" pitchFamily="2" charset="0"/>
              </a:rPr>
              <a:t>网络字节序变为主机字节序</a:t>
            </a:r>
            <a:endParaRPr lang="en-US" altLang="zh-CN" dirty="0">
              <a:latin typeface="Courier" pitchFamily="2" charset="0"/>
            </a:endParaRPr>
          </a:p>
          <a:p>
            <a:pPr lvl="1">
              <a:defRPr/>
            </a:pPr>
            <a:r>
              <a:rPr lang="en-US" altLang="zh-CN" dirty="0">
                <a:latin typeface="Courier" pitchFamily="2" charset="0"/>
              </a:rPr>
              <a:t>uint16_t  </a:t>
            </a:r>
            <a:r>
              <a:rPr lang="en-US" altLang="zh-CN" dirty="0" err="1">
                <a:latin typeface="Courier" pitchFamily="2" charset="0"/>
              </a:rPr>
              <a:t>ntohs</a:t>
            </a:r>
            <a:r>
              <a:rPr lang="en-US" altLang="zh-CN" dirty="0">
                <a:latin typeface="Courier" pitchFamily="2" charset="0"/>
              </a:rPr>
              <a:t>(uint16_t </a:t>
            </a:r>
            <a:r>
              <a:rPr lang="en-US" altLang="zh-CN" dirty="0" err="1">
                <a:latin typeface="Courier" pitchFamily="2" charset="0"/>
              </a:rPr>
              <a:t>netshort</a:t>
            </a:r>
            <a:r>
              <a:rPr lang="en-US" altLang="zh-CN" dirty="0">
                <a:latin typeface="Courier" pitchFamily="2" charset="0"/>
              </a:rPr>
              <a:t>)</a:t>
            </a:r>
          </a:p>
          <a:p>
            <a:pPr lvl="1">
              <a:defRPr/>
            </a:pPr>
            <a:r>
              <a:rPr lang="en-US" altLang="zh-CN" dirty="0">
                <a:latin typeface="Courier" pitchFamily="2" charset="0"/>
              </a:rPr>
              <a:t>uint32_t  </a:t>
            </a:r>
            <a:r>
              <a:rPr lang="en-US" altLang="zh-CN" dirty="0" err="1">
                <a:latin typeface="Courier" pitchFamily="2" charset="0"/>
              </a:rPr>
              <a:t>ntohl</a:t>
            </a:r>
            <a:r>
              <a:rPr lang="en-US" altLang="zh-CN" dirty="0">
                <a:latin typeface="Courier" pitchFamily="2" charset="0"/>
              </a:rPr>
              <a:t>(uint16_t </a:t>
            </a:r>
            <a:r>
              <a:rPr lang="en-US" altLang="zh-CN" dirty="0" err="1">
                <a:latin typeface="Courier" pitchFamily="2" charset="0"/>
              </a:rPr>
              <a:t>netlong</a:t>
            </a:r>
            <a:r>
              <a:rPr lang="en-US" altLang="zh-CN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921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0A020-F601-8741-9277-AC7A6A46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ILP/LP/LLP</a:t>
            </a:r>
            <a:r>
              <a:rPr lang="zh-CN" altLang="en-US" dirty="0"/>
              <a:t>约定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FD1960-3153-B54D-943C-927147A7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b="1" dirty="0">
                <a:solidFill>
                  <a:srgbClr val="C00000"/>
                </a:solidFill>
              </a:rPr>
              <a:t>C </a:t>
            </a:r>
            <a:r>
              <a:rPr lang="zh-CN" altLang="en-US" b="1" dirty="0">
                <a:solidFill>
                  <a:srgbClr val="C00000"/>
                </a:solidFill>
              </a:rPr>
              <a:t>语言只规定了，</a:t>
            </a:r>
            <a:r>
              <a:rPr lang="en-US" altLang="zh-CN" b="1" dirty="0">
                <a:solidFill>
                  <a:srgbClr val="C00000"/>
                </a:solidFill>
              </a:rPr>
              <a:t>long </a:t>
            </a:r>
            <a:r>
              <a:rPr lang="zh-CN" altLang="en-US" b="1" dirty="0">
                <a:solidFill>
                  <a:srgbClr val="C00000"/>
                </a:solidFill>
              </a:rPr>
              <a:t>型占用字节数不小于 </a:t>
            </a:r>
            <a:r>
              <a:rPr lang="en-US" altLang="zh-CN" b="1" dirty="0">
                <a:solidFill>
                  <a:srgbClr val="C00000"/>
                </a:solidFill>
              </a:rPr>
              <a:t>int </a:t>
            </a:r>
            <a:r>
              <a:rPr lang="zh-CN" altLang="en-US" b="1" dirty="0">
                <a:solidFill>
                  <a:srgbClr val="C00000"/>
                </a:solidFill>
              </a:rPr>
              <a:t>型， </a:t>
            </a:r>
            <a:r>
              <a:rPr lang="en-US" altLang="zh-CN" b="1" dirty="0">
                <a:solidFill>
                  <a:srgbClr val="C00000"/>
                </a:solidFill>
              </a:rPr>
              <a:t>int </a:t>
            </a:r>
            <a:r>
              <a:rPr lang="zh-CN" altLang="en-US" b="1" dirty="0">
                <a:solidFill>
                  <a:srgbClr val="C00000"/>
                </a:solidFill>
              </a:rPr>
              <a:t>型不小于 </a:t>
            </a:r>
            <a:r>
              <a:rPr lang="en-US" altLang="zh-CN" b="1" dirty="0">
                <a:solidFill>
                  <a:srgbClr val="C00000"/>
                </a:solidFill>
              </a:rPr>
              <a:t>short </a:t>
            </a:r>
            <a:r>
              <a:rPr lang="zh-CN" altLang="en-US" b="1" dirty="0">
                <a:solidFill>
                  <a:srgbClr val="C00000"/>
                </a:solidFill>
              </a:rPr>
              <a:t>型，所以不同的编译器对于每种数据类型就有不同的实现。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数据（字长）模型是编译器用来确定基本数据类型长度的，有 </a:t>
            </a:r>
            <a:r>
              <a:rPr lang="en-US" altLang="zh-CN" b="1" dirty="0">
                <a:solidFill>
                  <a:srgbClr val="C00000"/>
                </a:solidFill>
              </a:rPr>
              <a:t>LP64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ILP64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LLP64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ILP32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LP32</a:t>
            </a:r>
            <a:r>
              <a:rPr lang="zh-CN" altLang="en-US" b="1" dirty="0">
                <a:solidFill>
                  <a:srgbClr val="C00000"/>
                </a:solidFill>
              </a:rPr>
              <a:t>。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integers (I), long integers (L), and pointers (P)</a:t>
            </a:r>
          </a:p>
          <a:p>
            <a:pPr lvl="1"/>
            <a:endParaRPr lang="en-US" altLang="zh-CN" b="1" dirty="0">
              <a:solidFill>
                <a:srgbClr val="C00000"/>
              </a:solidFill>
            </a:endParaRPr>
          </a:p>
          <a:p>
            <a:endParaRPr kumimoji="1" lang="zh-CN" altLang="en-US" dirty="0"/>
          </a:p>
        </p:txBody>
      </p:sp>
      <p:graphicFrame>
        <p:nvGraphicFramePr>
          <p:cNvPr id="4" name="Group 64">
            <a:extLst>
              <a:ext uri="{FF2B5EF4-FFF2-40B4-BE49-F238E27FC236}">
                <a16:creationId xmlns:a16="http://schemas.microsoft.com/office/drawing/2014/main" id="{EBF0AFA9-EF9C-9D45-A5AF-3FAF3EB8B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57425"/>
              </p:ext>
            </p:extLst>
          </p:nvPr>
        </p:nvGraphicFramePr>
        <p:xfrm>
          <a:off x="4125191" y="3722480"/>
          <a:ext cx="7447789" cy="2790570"/>
        </p:xfrm>
        <a:graphic>
          <a:graphicData uri="http://schemas.openxmlformats.org/drawingml/2006/table">
            <a:tbl>
              <a:tblPr/>
              <a:tblGrid>
                <a:gridCol w="1845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3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7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507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 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ILP32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LP64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LLP64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ILP64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7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char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8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8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8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8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7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short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16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16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16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16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07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int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32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32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32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07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long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32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3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long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long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07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pointer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32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 panose="020F0704030504030204" pitchFamily="34" charset="0"/>
                          <a:ea typeface="Simsun"/>
                          <a:cs typeface="Arial" pitchFamily="34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1F740E9-BE4B-BE0E-502A-0B3BB4AFA32E}"/>
              </a:ext>
            </a:extLst>
          </p:cNvPr>
          <p:cNvSpPr txBox="1"/>
          <p:nvPr/>
        </p:nvSpPr>
        <p:spPr>
          <a:xfrm>
            <a:off x="105536" y="4172468"/>
            <a:ext cx="38004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</a:rPr>
              <a:t>Linux/Unix: LP64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</a:rPr>
              <a:t>Windows: LLP64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964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78E2B-C713-1A40-B80D-F144E556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了解：数据结构对齐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B147A-07BC-8546-833C-70D38D83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先看一段代码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68CB98-6616-6E4A-AEC1-B684DDF2D3FE}"/>
              </a:ext>
            </a:extLst>
          </p:cNvPr>
          <p:cNvSpPr/>
          <p:nvPr/>
        </p:nvSpPr>
        <p:spPr>
          <a:xfrm>
            <a:off x="4280916" y="1287887"/>
            <a:ext cx="739846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ourier" pitchFamily="2" charset="0"/>
              </a:rPr>
              <a:t>#include &lt;stdio.h&gt;</a:t>
            </a:r>
          </a:p>
          <a:p>
            <a:r>
              <a:rPr lang="zh-CN" altLang="en-US" sz="2400" dirty="0">
                <a:latin typeface="Courier" pitchFamily="2" charset="0"/>
              </a:rPr>
              <a:t>struct Exam2_2</a:t>
            </a:r>
          </a:p>
          <a:p>
            <a:r>
              <a:rPr lang="zh-CN" altLang="en-US" sz="2400" dirty="0">
                <a:latin typeface="Courier" pitchFamily="2" charset="0"/>
              </a:rPr>
              <a:t>{</a:t>
            </a:r>
          </a:p>
          <a:p>
            <a:r>
              <a:rPr lang="zh-CN" altLang="en-US" sz="2400" dirty="0">
                <a:latin typeface="Courier" pitchFamily="2" charset="0"/>
              </a:rPr>
              <a:t>	char x1;</a:t>
            </a:r>
            <a:endParaRPr lang="en-US" altLang="zh-CN" sz="2400" dirty="0">
              <a:latin typeface="Courier" pitchFamily="2" charset="0"/>
            </a:endParaRPr>
          </a:p>
          <a:p>
            <a:r>
              <a:rPr lang="en-US" altLang="zh-CN" sz="2400" strike="sngStrike" dirty="0">
                <a:latin typeface="Courier" pitchFamily="2" charset="0"/>
              </a:rPr>
              <a:t>	char x1_paddings[3];</a:t>
            </a:r>
            <a:endParaRPr lang="zh-CN" altLang="en-US" sz="2400" strike="sngStrike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	int x2;</a:t>
            </a:r>
          </a:p>
          <a:p>
            <a:r>
              <a:rPr lang="zh-CN" altLang="en-US" sz="2400" dirty="0">
                <a:latin typeface="Courier" pitchFamily="2" charset="0"/>
              </a:rPr>
              <a:t>};</a:t>
            </a:r>
            <a:endParaRPr lang="en-US" altLang="zh-CN" sz="2400" dirty="0">
              <a:latin typeface="Courier" pitchFamily="2" charset="0"/>
            </a:endParaRPr>
          </a:p>
          <a:p>
            <a:r>
              <a:rPr lang="zh-CN" altLang="en-US" sz="2400" dirty="0">
                <a:latin typeface="Courier" pitchFamily="2" charset="0"/>
              </a:rPr>
              <a:t>int main(int argc, char *argv[])</a:t>
            </a:r>
          </a:p>
          <a:p>
            <a:r>
              <a:rPr lang="zh-CN" altLang="en-US" sz="2400" dirty="0">
                <a:latin typeface="Courier" pitchFamily="2" charset="0"/>
              </a:rPr>
              <a:t>{</a:t>
            </a:r>
          </a:p>
          <a:p>
            <a:r>
              <a:rPr lang="zh-CN" altLang="en-US" sz="2400" dirty="0">
                <a:latin typeface="Courier" pitchFamily="2" charset="0"/>
              </a:rPr>
              <a:t>	int size = sizeof(struct Exam2_2);</a:t>
            </a:r>
          </a:p>
          <a:p>
            <a:r>
              <a:rPr lang="zh-CN" altLang="en-US" sz="2400" dirty="0">
                <a:latin typeface="Courier" pitchFamily="2" charset="0"/>
              </a:rPr>
              <a:t>	printf("size = %d\n", size);</a:t>
            </a:r>
          </a:p>
          <a:p>
            <a:r>
              <a:rPr lang="zh-CN" altLang="en-US" sz="2400" dirty="0">
                <a:latin typeface="Courier" pitchFamily="2" charset="0"/>
              </a:rPr>
              <a:t>	</a:t>
            </a:r>
          </a:p>
          <a:p>
            <a:r>
              <a:rPr lang="zh-CN" altLang="en-US" sz="2400" dirty="0">
                <a:latin typeface="Courier" pitchFamily="2" charset="0"/>
              </a:rPr>
              <a:t>	return 0;</a:t>
            </a:r>
          </a:p>
          <a:p>
            <a:r>
              <a:rPr lang="zh-CN" altLang="en-US" sz="24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05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4AEDA-EB67-C781-30DC-13925BCC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数据结构对齐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F4B6D-688E-DB8C-4BA4-16F8BC49D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600" dirty="0"/>
              <a:t>数据结构对齐</a:t>
            </a:r>
            <a:r>
              <a:rPr lang="zh-CN" altLang="en-US" sz="2600" dirty="0"/>
              <a:t>是操作系统为了快速访问内存⽽采取的⼀种策略，简单来说，就是为了防止内存的⼆次访问。操作系统在访问内存时，每次读取⼀定的长度（这个长度就是操作系统的默认对齐系数，或者是默认对齐系数的整数倍）。如果没有内存对齐时，为了读取⼀个变量，会产⽣内存的⼆次访问。</a:t>
            </a:r>
            <a:endParaRPr lang="en-US" altLang="zh-CN" sz="2600" dirty="0"/>
          </a:p>
          <a:p>
            <a:r>
              <a:rPr lang="zh-CN" altLang="en-US" sz="2600" dirty="0"/>
              <a:t>平台原因</a:t>
            </a:r>
            <a:r>
              <a:rPr lang="en-US" altLang="zh-CN" sz="2600" dirty="0"/>
              <a:t>(</a:t>
            </a:r>
            <a:r>
              <a:rPr lang="zh-CN" altLang="en-US" sz="2600" dirty="0"/>
              <a:t>移植原因</a:t>
            </a:r>
            <a:r>
              <a:rPr lang="en-US" altLang="zh-CN" sz="2600" dirty="0"/>
              <a:t>)</a:t>
            </a:r>
            <a:r>
              <a:rPr lang="zh-CN" altLang="en-US" sz="2600" dirty="0"/>
              <a:t>：不是所有的硬件平台都能访问任意地址上的任意数据的。</a:t>
            </a:r>
          </a:p>
          <a:p>
            <a:r>
              <a:rPr kumimoji="1" lang="zh-CN" altLang="en-US" sz="2600" dirty="0"/>
              <a:t>数据结构对齐</a:t>
            </a:r>
            <a:r>
              <a:rPr lang="zh-CN" altLang="en-US" sz="2600" dirty="0"/>
              <a:t>，是由编译器对代码进行处理来实现。</a:t>
            </a:r>
            <a:endParaRPr lang="en-US" altLang="zh-CN" sz="2600" dirty="0"/>
          </a:p>
          <a:p>
            <a:r>
              <a:rPr lang="zh-CN" altLang="en-US" sz="2600" dirty="0"/>
              <a:t>计算机网络编程中，要合理设计数据结构，保证必要的对齐。</a:t>
            </a:r>
          </a:p>
          <a:p>
            <a:endParaRPr lang="zh-CN" altLang="en-US" sz="2600" dirty="0"/>
          </a:p>
          <a:p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14032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06E4B-FCE4-3C4D-893F-AE99C53B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数据结构对齐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57715B-1133-4748-936F-A89F50146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对齐系数</a:t>
            </a:r>
            <a:endParaRPr lang="en-US" altLang="zh-CN" dirty="0"/>
          </a:p>
          <a:p>
            <a:pPr lvl="1"/>
            <a:r>
              <a:rPr lang="zh-CN" altLang="en-US" dirty="0"/>
              <a:t>每个特定平台的编译器都有自己的默认“对齐系数”</a:t>
            </a:r>
            <a:r>
              <a:rPr lang="en-US" altLang="zh-CN" dirty="0"/>
              <a:t> 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通过预编译命令</a:t>
            </a:r>
            <a:r>
              <a:rPr lang="en-US" altLang="zh-CN" dirty="0"/>
              <a:t>#pragma pack(n)</a:t>
            </a:r>
            <a:r>
              <a:rPr lang="zh-CN" altLang="en-US" dirty="0"/>
              <a:t>，</a:t>
            </a:r>
            <a:r>
              <a:rPr lang="en-US" altLang="zh-CN" dirty="0"/>
              <a:t>n=1,2,4,8,16</a:t>
            </a:r>
            <a:r>
              <a:rPr lang="zh-CN" altLang="en-US" dirty="0"/>
              <a:t>来改变这一系数，其中的</a:t>
            </a:r>
            <a:r>
              <a:rPr lang="en-US" altLang="zh-CN" dirty="0"/>
              <a:t>n</a:t>
            </a:r>
            <a:r>
              <a:rPr lang="zh-CN" altLang="en-US" dirty="0"/>
              <a:t>就是指定的“对齐系数”。</a:t>
            </a:r>
          </a:p>
          <a:p>
            <a:r>
              <a:rPr kumimoji="1" lang="zh-CN" altLang="en-US" dirty="0">
                <a:latin typeface="+mn-ea"/>
              </a:rPr>
              <a:t>结构体对齐规则：</a:t>
            </a:r>
            <a:endParaRPr kumimoji="1" lang="en-US" altLang="zh-CN" dirty="0">
              <a:latin typeface="+mn-ea"/>
            </a:endParaRPr>
          </a:p>
          <a:p>
            <a:pPr marL="914400" lvl="1" indent="-457200">
              <a:lnSpc>
                <a:spcPts val="3600"/>
              </a:lnSpc>
              <a:buFont typeface="+mj-ea"/>
              <a:buAutoNum type="circleNumDbPlain"/>
            </a:pPr>
            <a:r>
              <a:rPr kumimoji="1" lang="zh-CN" altLang="en-US" dirty="0">
                <a:latin typeface="+mn-ea"/>
              </a:rPr>
              <a:t>结构体变量的首地址能够被其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最宽</a:t>
            </a:r>
            <a:r>
              <a:rPr kumimoji="1" lang="zh-CN" altLang="en-US" dirty="0">
                <a:latin typeface="+mn-ea"/>
              </a:rPr>
              <a:t>基本类型成员的大小所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整除</a:t>
            </a:r>
            <a:r>
              <a:rPr kumimoji="1" lang="zh-CN" altLang="en-US" dirty="0">
                <a:latin typeface="+mn-ea"/>
              </a:rPr>
              <a:t>；</a:t>
            </a:r>
          </a:p>
          <a:p>
            <a:pPr marL="914400" lvl="1" indent="-457200">
              <a:lnSpc>
                <a:spcPts val="3600"/>
              </a:lnSpc>
              <a:buFont typeface="+mj-ea"/>
              <a:buAutoNum type="circleNumDbPlain"/>
            </a:pPr>
            <a:r>
              <a:rPr kumimoji="1" lang="zh-CN" altLang="en-US" dirty="0">
                <a:latin typeface="+mn-ea"/>
              </a:rPr>
              <a:t>结构体每个成员相对结构体首地址的偏移量</a:t>
            </a:r>
            <a:r>
              <a:rPr kumimoji="1" lang="en-US" altLang="zh-CN" dirty="0">
                <a:latin typeface="+mn-ea"/>
              </a:rPr>
              <a:t>(offset)</a:t>
            </a:r>
            <a:r>
              <a:rPr kumimoji="1" lang="zh-CN" altLang="en-US" dirty="0">
                <a:latin typeface="+mn-ea"/>
              </a:rPr>
              <a:t>都是成员大小的整数倍，如有需要编译器会在成员之间加上填充字节；</a:t>
            </a:r>
          </a:p>
          <a:p>
            <a:pPr marL="914400" lvl="1" indent="-457200">
              <a:lnSpc>
                <a:spcPts val="3600"/>
              </a:lnSpc>
              <a:buFont typeface="+mj-ea"/>
              <a:buAutoNum type="circleNumDbPlain"/>
            </a:pPr>
            <a:r>
              <a:rPr kumimoji="1" lang="zh-CN" altLang="en-US" dirty="0">
                <a:latin typeface="+mn-ea"/>
              </a:rPr>
              <a:t>结构体的总大小为结构体最宽基本类型成员大小的整数倍，如有需要编译器会在最末一个成员之后加上填充字节。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95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06E4B-FCE4-3C4D-893F-AE99C53B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数据结构对齐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57715B-1133-4748-936F-A89F50146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课后分析：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/>
              <a:t>64</a:t>
            </a:r>
            <a:r>
              <a:rPr lang="zh-CN" altLang="en-US" dirty="0"/>
              <a:t>位的</a:t>
            </a:r>
            <a:r>
              <a:rPr lang="en-US" altLang="zh-CN" dirty="0"/>
              <a:t>Linux</a:t>
            </a:r>
            <a:r>
              <a:rPr lang="zh-CN" altLang="en-US" dirty="0"/>
              <a:t>机器上，以下结构到底</a:t>
            </a:r>
            <a:r>
              <a:rPr lang="en-US" altLang="zh-CN" dirty="0"/>
              <a:t>size</a:t>
            </a:r>
            <a:r>
              <a:rPr lang="zh-CN" altLang="en-US" dirty="0"/>
              <a:t>多少？</a:t>
            </a:r>
          </a:p>
          <a:p>
            <a:pPr lvl="2"/>
            <a:r>
              <a:rPr lang="en-US" altLang="zh-CN" dirty="0"/>
              <a:t>struct X2 { char a; </a:t>
            </a:r>
            <a:r>
              <a:rPr lang="en-US" altLang="zh-CN" dirty="0" err="1"/>
              <a:t>int</a:t>
            </a:r>
            <a:r>
              <a:rPr lang="en-US" altLang="zh-CN" dirty="0"/>
              <a:t> b; char c; };</a:t>
            </a:r>
          </a:p>
          <a:p>
            <a:pPr lvl="2"/>
            <a:r>
              <a:rPr lang="en-US" altLang="zh-CN" dirty="0"/>
              <a:t>struct X3 { </a:t>
            </a:r>
            <a:r>
              <a:rPr lang="en-US" altLang="zh-CN" dirty="0" err="1"/>
              <a:t>int</a:t>
            </a:r>
            <a:r>
              <a:rPr lang="en-US" altLang="zh-CN" dirty="0"/>
              <a:t> a; char b; }; </a:t>
            </a:r>
          </a:p>
          <a:p>
            <a:pPr lvl="2"/>
            <a:r>
              <a:rPr lang="en-US" altLang="zh-CN" dirty="0"/>
              <a:t>struct X4 { char a; short b; };</a:t>
            </a:r>
          </a:p>
          <a:p>
            <a:pPr lvl="2"/>
            <a:r>
              <a:rPr lang="en-US" altLang="zh-CN" dirty="0"/>
              <a:t>struct X5 { char a; short b; char c; };</a:t>
            </a:r>
          </a:p>
          <a:p>
            <a:pPr lvl="2"/>
            <a:r>
              <a:rPr lang="en-US" altLang="zh-CN" dirty="0"/>
              <a:t>struct X6 { char a; long b; };</a:t>
            </a:r>
          </a:p>
          <a:p>
            <a:pPr lvl="2"/>
            <a:r>
              <a:rPr lang="en-US" altLang="zh-CN" dirty="0"/>
              <a:t>struct X7 { char a; long b; char c; };</a:t>
            </a:r>
          </a:p>
          <a:p>
            <a:pPr lvl="2"/>
            <a:r>
              <a:rPr lang="en-US" altLang="zh-CN" dirty="0"/>
              <a:t>struct X8 { char a; long long b; };</a:t>
            </a:r>
          </a:p>
          <a:p>
            <a:pPr lvl="2"/>
            <a:r>
              <a:rPr lang="en-US" altLang="zh-CN" dirty="0"/>
              <a:t>struct X9 { char a; long long b; char c; };</a:t>
            </a:r>
          </a:p>
          <a:p>
            <a:pPr lvl="2"/>
            <a:r>
              <a:rPr lang="en-US" altLang="zh-CN" dirty="0"/>
              <a:t>struct X10 { char a; </a:t>
            </a:r>
            <a:r>
              <a:rPr lang="en-US" altLang="zh-CN" dirty="0" err="1"/>
              <a:t>int</a:t>
            </a:r>
            <a:r>
              <a:rPr lang="en-US" altLang="zh-CN" dirty="0"/>
              <a:t> b; short c; };</a:t>
            </a:r>
          </a:p>
          <a:p>
            <a:pPr lvl="2"/>
            <a:r>
              <a:rPr lang="en-US" altLang="zh-CN" dirty="0"/>
              <a:t>struct X11 { char a; short b; char c; </a:t>
            </a:r>
            <a:r>
              <a:rPr lang="en-US" altLang="zh-CN" dirty="0" err="1"/>
              <a:t>int</a:t>
            </a:r>
            <a:r>
              <a:rPr lang="en-US" altLang="zh-CN" dirty="0"/>
              <a:t> d; };</a:t>
            </a:r>
          </a:p>
        </p:txBody>
      </p:sp>
    </p:spTree>
    <p:extLst>
      <p:ext uri="{BB962C8B-B14F-4D97-AF65-F5344CB8AC3E}">
        <p14:creationId xmlns:p14="http://schemas.microsoft.com/office/powerpoint/2010/main" val="4051905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06E4B-FCE4-3C4D-893F-AE99C53B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7494"/>
            <a:ext cx="10271327" cy="78873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了解：</a:t>
            </a:r>
            <a:r>
              <a:rPr lang="en-US" altLang="zh-CN" dirty="0"/>
              <a:t>Linux</a:t>
            </a:r>
            <a:r>
              <a:rPr lang="zh-CN" altLang="en-US" dirty="0"/>
              <a:t> 内核</a:t>
            </a:r>
            <a:r>
              <a:rPr lang="en-US" altLang="zh-CN" dirty="0"/>
              <a:t>PDU</a:t>
            </a:r>
            <a:r>
              <a:rPr lang="zh-CN" altLang="en-US" dirty="0"/>
              <a:t>报头数据结构</a:t>
            </a:r>
            <a:br>
              <a:rPr lang="en-US" altLang="zh-CN" dirty="0"/>
            </a:br>
            <a:r>
              <a:rPr lang="en-US" altLang="zh-CN" dirty="0"/>
              <a:t>-UDP &amp; TCP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33D66B-95C3-1442-B6CE-AB80B556AD36}"/>
              </a:ext>
            </a:extLst>
          </p:cNvPr>
          <p:cNvSpPr/>
          <p:nvPr/>
        </p:nvSpPr>
        <p:spPr>
          <a:xfrm>
            <a:off x="320039" y="437651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uapi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udp.h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</a:p>
          <a:p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uapi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tcp.h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6F1FC2-2C6D-1C43-A0E3-E0FE2F47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738" y="0"/>
            <a:ext cx="3949262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8262A0-483C-2D46-BE7C-53E27AC9C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1436166"/>
            <a:ext cx="2159000" cy="1371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F43A5D-7F68-B54A-8E48-CB3DAAF2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738" y="3187700"/>
            <a:ext cx="5588000" cy="3670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1E87BD-1162-CF48-9645-F76828769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94866"/>
            <a:ext cx="5588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4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F7A5E-525D-0445-8B11-BA2EC38C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了解：</a:t>
            </a:r>
            <a:r>
              <a:rPr lang="en-US" altLang="zh-CN" dirty="0"/>
              <a:t>Linux</a:t>
            </a:r>
            <a:r>
              <a:rPr lang="zh-CN" altLang="en-US" dirty="0"/>
              <a:t> 内核</a:t>
            </a:r>
            <a:r>
              <a:rPr lang="en-US" altLang="zh-CN" dirty="0"/>
              <a:t>PDU</a:t>
            </a:r>
            <a:r>
              <a:rPr lang="zh-CN" altLang="en-US" dirty="0"/>
              <a:t>报头数据结构</a:t>
            </a:r>
            <a:r>
              <a:rPr lang="en-US" altLang="zh-CN" dirty="0"/>
              <a:t>-</a:t>
            </a:r>
            <a:br>
              <a:rPr lang="en-US" altLang="zh-CN" dirty="0"/>
            </a:br>
            <a:r>
              <a:rPr lang="en-US" altLang="zh-CN" dirty="0"/>
              <a:t>IP &amp; Eth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DCDDE2-E1D2-8941-826F-59DFE4027AC3}"/>
              </a:ext>
            </a:extLst>
          </p:cNvPr>
          <p:cNvSpPr/>
          <p:nvPr/>
        </p:nvSpPr>
        <p:spPr>
          <a:xfrm>
            <a:off x="395574" y="260405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uapi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ip.h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720EE1-473D-354F-8A9C-7C35C29C8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08" y="768900"/>
            <a:ext cx="5600700" cy="36703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0C92FC5-4171-2440-AB5E-F3AF1E5FD0E0}"/>
              </a:ext>
            </a:extLst>
          </p:cNvPr>
          <p:cNvSpPr/>
          <p:nvPr/>
        </p:nvSpPr>
        <p:spPr>
          <a:xfrm>
            <a:off x="395574" y="4648200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uapi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if_ether.h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827AA8-A848-824B-BCD8-C5A5B77F8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08" y="5077738"/>
            <a:ext cx="5283200" cy="1422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189478-720F-C64B-A1E3-DD9AE0DD4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4973360"/>
            <a:ext cx="3962400" cy="1574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038A266-AEC7-3340-BEB0-96B26ED7E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680" y="0"/>
            <a:ext cx="3454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5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-673441" y="390213"/>
            <a:ext cx="407233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学习目的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11ED358-35D4-9B4A-878B-C4FEE1BADE98}"/>
              </a:ext>
            </a:extLst>
          </p:cNvPr>
          <p:cNvSpPr txBox="1">
            <a:spLocks/>
          </p:cNvSpPr>
          <p:nvPr/>
        </p:nvSpPr>
        <p:spPr>
          <a:xfrm>
            <a:off x="0" y="774482"/>
            <a:ext cx="121920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学习目的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1DB13A1D-4329-1544-917B-BEF15B77BD18}"/>
              </a:ext>
            </a:extLst>
          </p:cNvPr>
          <p:cNvSpPr txBox="1"/>
          <p:nvPr/>
        </p:nvSpPr>
        <p:spPr>
          <a:xfrm>
            <a:off x="483367" y="1651634"/>
            <a:ext cx="11271565" cy="324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掌握字节序、内存对齐等计算机网络编程相关基础知识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理解</a:t>
            </a:r>
            <a:r>
              <a:rPr lang="en-US" altLang="zh-CN" sz="2800" dirty="0"/>
              <a:t>Socket</a:t>
            </a:r>
            <a:r>
              <a:rPr lang="zh-CN" altLang="en-US" sz="2800" dirty="0"/>
              <a:t>基本概念以及</a:t>
            </a:r>
            <a:r>
              <a:rPr lang="en-US" altLang="zh-CN" sz="2800" dirty="0"/>
              <a:t>TCP/UDP</a:t>
            </a:r>
            <a:r>
              <a:rPr lang="zh-CN" altLang="en-US" sz="2800" dirty="0"/>
              <a:t> </a:t>
            </a:r>
            <a:r>
              <a:rPr lang="en-US" altLang="zh-CN" sz="2800" dirty="0"/>
              <a:t>Socket</a:t>
            </a:r>
            <a:r>
              <a:rPr lang="zh-CN" altLang="en-US" sz="2800" dirty="0"/>
              <a:t>编程基本模式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理解客户端、服务器程序设计的核心问题与解决思路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能够按需设计实现简单循环服务器、多进程、多线程以及基于</a:t>
            </a:r>
            <a:r>
              <a:rPr lang="en-US" altLang="zh-CN" sz="2800" dirty="0"/>
              <a:t>I/O</a:t>
            </a:r>
            <a:r>
              <a:rPr lang="zh-CN" altLang="en-US" sz="2800" dirty="0"/>
              <a:t>复用的并发服务器。</a:t>
            </a:r>
          </a:p>
        </p:txBody>
      </p:sp>
    </p:spTree>
    <p:extLst>
      <p:ext uri="{BB962C8B-B14F-4D97-AF65-F5344CB8AC3E}">
        <p14:creationId xmlns:p14="http://schemas.microsoft.com/office/powerpoint/2010/main" val="3293668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D8B8B-EE95-9140-9FCA-19A12B1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开发调试工具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19E9DD-F46B-9548-B7AA-5495093E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VMWare + Ubuntu Server</a:t>
            </a:r>
          </a:p>
          <a:p>
            <a:r>
              <a:rPr lang="en-US" altLang="zh-CN" dirty="0"/>
              <a:t>GCC+GDB</a:t>
            </a:r>
          </a:p>
          <a:p>
            <a:r>
              <a:rPr lang="en-US" altLang="zh-CN" dirty="0"/>
              <a:t>netstat</a:t>
            </a:r>
            <a:r>
              <a:rPr lang="zh-CN" altLang="en-US" dirty="0"/>
              <a:t>，</a:t>
            </a:r>
            <a:r>
              <a:rPr lang="en-US" altLang="zh-CN" dirty="0"/>
              <a:t>ping</a:t>
            </a:r>
            <a:r>
              <a:rPr lang="zh-CN" altLang="en-US" dirty="0"/>
              <a:t>，</a:t>
            </a:r>
            <a:r>
              <a:rPr lang="en-US" altLang="zh-CN" dirty="0" err="1"/>
              <a:t>tcpdump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27F49-1E0A-7341-9E69-94B36338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98" y="4091301"/>
            <a:ext cx="5345054" cy="23350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A580CC-6633-5447-9EA5-8DEDF003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90" y="944484"/>
            <a:ext cx="3121196" cy="29151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182D02-52C6-D742-9199-53490277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04" y="4091301"/>
            <a:ext cx="4016389" cy="23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61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D8B8B-EE95-9140-9FCA-19A12B1A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接口协议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19E9DD-F46B-9548-B7AA-5495093E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3200" dirty="0"/>
              <a:t>TCP/IP</a:t>
            </a:r>
            <a:r>
              <a:rPr lang="zh-CN" altLang="en-US" sz="3200" dirty="0"/>
              <a:t>协议存在于</a:t>
            </a:r>
            <a:r>
              <a:rPr lang="en-US" altLang="zh-CN" sz="3200" dirty="0"/>
              <a:t>OS</a:t>
            </a:r>
            <a:r>
              <a:rPr lang="zh-CN" altLang="en-US" sz="3200" dirty="0"/>
              <a:t>中，网络服务通过</a:t>
            </a:r>
            <a:r>
              <a:rPr lang="en-US" altLang="zh-CN" sz="3200" dirty="0"/>
              <a:t>OS</a:t>
            </a:r>
            <a:r>
              <a:rPr lang="zh-CN" altLang="en-US" sz="3200" dirty="0"/>
              <a:t>提供</a:t>
            </a:r>
          </a:p>
          <a:p>
            <a:pPr marL="533400" indent="-533400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3200" dirty="0"/>
              <a:t>TCP/IP</a:t>
            </a:r>
            <a:r>
              <a:rPr lang="zh-CN" altLang="en-US" sz="3200" dirty="0"/>
              <a:t>要尽量避免让接口使用某一个厂商的</a:t>
            </a:r>
            <a:r>
              <a:rPr lang="en-US" altLang="zh-CN" sz="3200" dirty="0"/>
              <a:t>OS</a:t>
            </a:r>
            <a:r>
              <a:rPr lang="zh-CN" altLang="en-US" sz="3200" dirty="0"/>
              <a:t>中特有的特征（而其他厂商没有）</a:t>
            </a:r>
          </a:p>
          <a:p>
            <a:pPr marL="533400" indent="-533400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3200" dirty="0"/>
              <a:t>TCP/IP</a:t>
            </a:r>
            <a:r>
              <a:rPr lang="zh-CN" altLang="en-US" sz="3200" dirty="0"/>
              <a:t>和应用程序之间的接口应该不精确指明：</a:t>
            </a:r>
          </a:p>
          <a:p>
            <a:pPr marL="914400" lvl="1" indent="-457200">
              <a:lnSpc>
                <a:spcPct val="110000"/>
              </a:lnSpc>
              <a:buFont typeface="Wingdings" panose="05000000000000000000" pitchFamily="2" charset="2"/>
              <a:buAutoNum type="circleNumDbPlain"/>
            </a:pPr>
            <a:r>
              <a:rPr lang="zh-CN" altLang="en-US" dirty="0"/>
              <a:t>不规定接口的细节</a:t>
            </a:r>
          </a:p>
          <a:p>
            <a:pPr marL="914400" lvl="1" indent="-457200">
              <a:lnSpc>
                <a:spcPct val="110000"/>
              </a:lnSpc>
              <a:buFont typeface="Wingdings" panose="05000000000000000000" pitchFamily="2" charset="2"/>
              <a:buAutoNum type="circleNumDbPlain"/>
            </a:pPr>
            <a:r>
              <a:rPr lang="zh-CN" altLang="en-US" dirty="0"/>
              <a:t>只建议需要的功能集</a:t>
            </a:r>
          </a:p>
          <a:p>
            <a:pPr marL="914400" lvl="1" indent="-457200">
              <a:lnSpc>
                <a:spcPct val="110000"/>
              </a:lnSpc>
              <a:buFont typeface="Wingdings" panose="05000000000000000000" pitchFamily="2" charset="2"/>
              <a:buAutoNum type="circleNumDbPlain"/>
            </a:pPr>
            <a:r>
              <a:rPr lang="zh-CN" altLang="en-US" dirty="0"/>
              <a:t>允许系统设计者选择有关</a:t>
            </a:r>
            <a:r>
              <a:rPr lang="en-US" altLang="zh-CN" dirty="0"/>
              <a:t>API</a:t>
            </a:r>
            <a:r>
              <a:rPr lang="zh-CN" altLang="en-US" dirty="0"/>
              <a:t>的具体实现细节</a:t>
            </a:r>
          </a:p>
        </p:txBody>
      </p:sp>
    </p:spTree>
    <p:extLst>
      <p:ext uri="{BB962C8B-B14F-4D97-AF65-F5344CB8AC3E}">
        <p14:creationId xmlns:p14="http://schemas.microsoft.com/office/powerpoint/2010/main" val="2514492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CB5B3-0803-A849-9B50-2A13830D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不精确指明的协议接口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0E894B-F167-EF49-902C-4009A45B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优点：提供了灵活性和容错能力</a:t>
            </a:r>
          </a:p>
          <a:p>
            <a:pPr lvl="1"/>
            <a:r>
              <a:rPr lang="zh-CN" altLang="en-US" dirty="0"/>
              <a:t>便于各种</a:t>
            </a:r>
            <a:r>
              <a:rPr lang="en" altLang="zh-CN" dirty="0"/>
              <a:t>OS</a:t>
            </a:r>
            <a:r>
              <a:rPr lang="zh-CN" altLang="en-US" dirty="0"/>
              <a:t>实现</a:t>
            </a:r>
            <a:r>
              <a:rPr lang="en" altLang="zh-CN" dirty="0"/>
              <a:t>TCP/IP</a:t>
            </a:r>
          </a:p>
          <a:p>
            <a:pPr lvl="1"/>
            <a:r>
              <a:rPr lang="zh-CN" altLang="en-US" dirty="0"/>
              <a:t>接口可以是过程的，也可以是消息的</a:t>
            </a:r>
          </a:p>
          <a:p>
            <a:r>
              <a:rPr lang="zh-CN" altLang="en-US" dirty="0"/>
              <a:t>缺点：不同的</a:t>
            </a:r>
            <a:r>
              <a:rPr lang="en" altLang="zh-CN" dirty="0"/>
              <a:t>OS</a:t>
            </a:r>
            <a:r>
              <a:rPr lang="zh-CN" altLang="en-US" dirty="0"/>
              <a:t>中的接口细节不同</a:t>
            </a:r>
          </a:p>
          <a:p>
            <a:pPr lvl="1"/>
            <a:r>
              <a:rPr lang="zh-CN" altLang="en-US" dirty="0"/>
              <a:t>移植性差</a:t>
            </a:r>
          </a:p>
          <a:p>
            <a:pPr lvl="1"/>
            <a:r>
              <a:rPr lang="zh-CN" altLang="en-US" dirty="0"/>
              <a:t>程序员需要重新学习接口知识</a:t>
            </a:r>
          </a:p>
          <a:p>
            <a:r>
              <a:rPr lang="zh-CN" altLang="en-US" dirty="0"/>
              <a:t>接口协议举例：</a:t>
            </a:r>
          </a:p>
          <a:p>
            <a:pPr lvl="1"/>
            <a:r>
              <a:rPr lang="en" altLang="zh-CN" dirty="0"/>
              <a:t>Berkeley UNIX</a:t>
            </a:r>
            <a:r>
              <a:rPr lang="zh-CN" altLang="en-US" dirty="0"/>
              <a:t>中的套接字接口</a:t>
            </a:r>
          </a:p>
          <a:p>
            <a:pPr lvl="1"/>
            <a:r>
              <a:rPr lang="en" altLang="zh-CN" dirty="0"/>
              <a:t>Microsoft Windows</a:t>
            </a:r>
            <a:r>
              <a:rPr lang="zh-CN" altLang="en-US" dirty="0"/>
              <a:t>中的</a:t>
            </a:r>
            <a:r>
              <a:rPr lang="en" altLang="zh-CN" dirty="0"/>
              <a:t>Windows Socket</a:t>
            </a:r>
          </a:p>
        </p:txBody>
      </p:sp>
    </p:spTree>
    <p:extLst>
      <p:ext uri="{BB962C8B-B14F-4D97-AF65-F5344CB8AC3E}">
        <p14:creationId xmlns:p14="http://schemas.microsoft.com/office/powerpoint/2010/main" val="2162386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CB5B3-0803-A849-9B50-2A13830D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接口协议的功能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0E894B-F167-EF49-902C-4009A45B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887"/>
            <a:ext cx="5158563" cy="5396248"/>
          </a:xfrm>
        </p:spPr>
        <p:txBody>
          <a:bodyPr/>
          <a:lstStyle/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分配用于通信的本地资源</a:t>
            </a:r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指定本地和远程通信端点</a:t>
            </a:r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（客户端）启动连接</a:t>
            </a:r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（客户端）发送数据报</a:t>
            </a:r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（服务器端）等待连接到来</a:t>
            </a:r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发送或者接收数据</a:t>
            </a:r>
          </a:p>
          <a:p>
            <a:pPr marL="533400" indent="-533400">
              <a:buFont typeface="+mj-lt"/>
              <a:buAutoNum type="arabicPeriod"/>
            </a:pPr>
            <a:r>
              <a:rPr lang="zh-CN" altLang="en-US" dirty="0"/>
              <a:t>判断数据何时达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C79B23D-4A55-914E-97DD-BCA06046BB5C}"/>
              </a:ext>
            </a:extLst>
          </p:cNvPr>
          <p:cNvSpPr txBox="1">
            <a:spLocks/>
          </p:cNvSpPr>
          <p:nvPr/>
        </p:nvSpPr>
        <p:spPr>
          <a:xfrm>
            <a:off x="6136758" y="1287887"/>
            <a:ext cx="5963093" cy="5396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产生紧急数据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处理到来的紧急数据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从容终止连接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处理来自远程端点的连接终止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异常终止通信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处理错误条件或者连接异常终止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zh-CN" altLang="en-US" dirty="0"/>
              <a:t>连接结束后释放本地资源</a:t>
            </a:r>
          </a:p>
        </p:txBody>
      </p:sp>
    </p:spTree>
    <p:extLst>
      <p:ext uri="{BB962C8B-B14F-4D97-AF65-F5344CB8AC3E}">
        <p14:creationId xmlns:p14="http://schemas.microsoft.com/office/powerpoint/2010/main" val="59585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B48E7-4EDA-EF49-BECE-3C790632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POSIX</a:t>
            </a:r>
            <a:r>
              <a:rPr lang="zh-CN" altLang="en-US" dirty="0"/>
              <a:t>标准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7859DB-33FF-1F48-9317-12487560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POSIX</a:t>
            </a:r>
            <a:r>
              <a:rPr lang="zh-CN" altLang="en-US" dirty="0"/>
              <a:t>表示可移植操作系统接口</a:t>
            </a:r>
          </a:p>
          <a:p>
            <a:pPr lvl="1"/>
            <a:r>
              <a:rPr lang="en" altLang="zh-CN" dirty="0"/>
              <a:t>Portable Operating System Interface of UNIX</a:t>
            </a:r>
            <a:r>
              <a:rPr lang="zh-CN" altLang="en-US" dirty="0"/>
              <a:t>（缩写为 </a:t>
            </a:r>
            <a:r>
              <a:rPr lang="en" altLang="zh-CN" dirty="0"/>
              <a:t>POSIX 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" altLang="zh-CN" dirty="0"/>
              <a:t>POSIX</a:t>
            </a:r>
            <a:r>
              <a:rPr lang="zh-CN" altLang="en-US" dirty="0"/>
              <a:t>标准定义了操作系统应该为应用程序提供的接口标准，是</a:t>
            </a:r>
            <a:r>
              <a:rPr lang="en" altLang="zh-CN" dirty="0"/>
              <a:t>IEEE</a:t>
            </a:r>
            <a:r>
              <a:rPr lang="zh-CN" altLang="en-US" dirty="0"/>
              <a:t>为要在各种</a:t>
            </a:r>
            <a:r>
              <a:rPr lang="en" altLang="zh-CN" dirty="0"/>
              <a:t>UNIX</a:t>
            </a:r>
            <a:r>
              <a:rPr lang="zh-CN" altLang="en-US" dirty="0"/>
              <a:t>操作系统上运行的软件而定义的一系列</a:t>
            </a:r>
            <a:r>
              <a:rPr lang="en" altLang="zh-CN" dirty="0"/>
              <a:t>API</a:t>
            </a:r>
            <a:r>
              <a:rPr lang="zh-CN" altLang="en-US" dirty="0"/>
              <a:t>标准的总称，其正式称呼为</a:t>
            </a:r>
            <a:r>
              <a:rPr lang="en" altLang="zh-CN" dirty="0"/>
              <a:t>IEEE 1003</a:t>
            </a:r>
            <a:r>
              <a:rPr lang="zh-CN" altLang="en" dirty="0"/>
              <a:t>，</a:t>
            </a:r>
            <a:r>
              <a:rPr lang="zh-CN" altLang="en-US" dirty="0"/>
              <a:t>而国际标准名称为</a:t>
            </a:r>
            <a:r>
              <a:rPr lang="en" altLang="zh-CN" dirty="0"/>
              <a:t>ISO/IEC 9945</a:t>
            </a:r>
            <a:r>
              <a:rPr lang="zh-CN" altLang="en" dirty="0"/>
              <a:t>。</a:t>
            </a:r>
          </a:p>
          <a:p>
            <a:r>
              <a:rPr lang="en" altLang="zh-CN" dirty="0"/>
              <a:t>POSIX</a:t>
            </a:r>
            <a:r>
              <a:rPr lang="zh-CN" altLang="en-US" dirty="0"/>
              <a:t>标准意在期望获得源代码级别的软件可移植性。</a:t>
            </a:r>
            <a:endParaRPr lang="en-US" altLang="zh-CN" dirty="0"/>
          </a:p>
          <a:p>
            <a:pPr lvl="1"/>
            <a:r>
              <a:rPr lang="zh-CN" altLang="en-US" dirty="0"/>
              <a:t>为一个</a:t>
            </a:r>
            <a:r>
              <a:rPr lang="en" altLang="zh-CN" dirty="0"/>
              <a:t>POSIX</a:t>
            </a:r>
            <a:r>
              <a:rPr lang="zh-CN" altLang="en-US" dirty="0"/>
              <a:t>兼容的操作系统编写的程序，应该可以在任何其它的</a:t>
            </a:r>
            <a:r>
              <a:rPr lang="en" altLang="zh-CN" dirty="0"/>
              <a:t>POSIX</a:t>
            </a:r>
            <a:r>
              <a:rPr lang="zh-CN" altLang="en-US" dirty="0"/>
              <a:t>操作系统（即使是来自另一个厂商）上编译执行。</a:t>
            </a:r>
          </a:p>
          <a:p>
            <a:r>
              <a:rPr lang="en" altLang="zh-CN" dirty="0"/>
              <a:t>POSIX </a:t>
            </a:r>
            <a:r>
              <a:rPr lang="zh-CN" altLang="en-US" dirty="0"/>
              <a:t>并不局限于 </a:t>
            </a:r>
            <a:r>
              <a:rPr lang="en" altLang="zh-CN" dirty="0"/>
              <a:t>UNIX</a:t>
            </a:r>
            <a:endParaRPr lang="en-US" altLang="zh-CN" dirty="0"/>
          </a:p>
          <a:p>
            <a:pPr lvl="1"/>
            <a:r>
              <a:rPr lang="zh-CN" altLang="en-US" dirty="0"/>
              <a:t>许多其它的操作系统，例如 </a:t>
            </a:r>
            <a:r>
              <a:rPr lang="en" altLang="zh-CN" dirty="0"/>
              <a:t>DEC OpenVMS </a:t>
            </a:r>
            <a:r>
              <a:rPr lang="zh-CN" altLang="en-US" dirty="0"/>
              <a:t>也支持 </a:t>
            </a:r>
            <a:r>
              <a:rPr lang="en" altLang="zh-CN" dirty="0"/>
              <a:t>POSIX </a:t>
            </a:r>
            <a:r>
              <a:rPr lang="zh-CN" altLang="en-US" dirty="0"/>
              <a:t>标准。</a:t>
            </a:r>
          </a:p>
        </p:txBody>
      </p:sp>
    </p:spTree>
    <p:extLst>
      <p:ext uri="{BB962C8B-B14F-4D97-AF65-F5344CB8AC3E}">
        <p14:creationId xmlns:p14="http://schemas.microsoft.com/office/powerpoint/2010/main" val="2998770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E7470-8613-504C-8B25-A871A06A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F5B7D-32FB-8943-AFED-CE79A19A2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23" y="1066037"/>
            <a:ext cx="10308334" cy="5396248"/>
          </a:xfrm>
        </p:spPr>
        <p:txBody>
          <a:bodyPr/>
          <a:lstStyle/>
          <a:p>
            <a:pPr lvl="1" algn="just"/>
            <a:r>
              <a:rPr lang="zh-CN" altLang="en-US" dirty="0"/>
              <a:t>操作系统内核提供一系列具备预定功能的内核函数，通过称为系统调用</a:t>
            </a:r>
            <a:r>
              <a:rPr lang="en-US" altLang="zh-CN" dirty="0">
                <a:solidFill>
                  <a:srgbClr val="C00000"/>
                </a:solidFill>
              </a:rPr>
              <a:t>(System Call)</a:t>
            </a:r>
            <a:r>
              <a:rPr lang="zh-CN" altLang="en-US" dirty="0"/>
              <a:t>的接口呈现给用户。</a:t>
            </a:r>
            <a:endParaRPr lang="en-US" altLang="zh-CN" dirty="0"/>
          </a:p>
          <a:p>
            <a:pPr lvl="1" algn="just"/>
            <a:r>
              <a:rPr lang="zh-CN" altLang="en-US" dirty="0"/>
              <a:t>为安全考量，诸如</a:t>
            </a:r>
            <a:r>
              <a:rPr lang="en-US" altLang="zh-CN" dirty="0"/>
              <a:t>I/O</a:t>
            </a:r>
            <a:r>
              <a:rPr lang="zh-CN" altLang="en-US" dirty="0"/>
              <a:t>操作等</a:t>
            </a:r>
            <a:r>
              <a:rPr lang="zh-CN" altLang="en-US" b="1" dirty="0"/>
              <a:t>特权指令被限制在内核态模式执行</a:t>
            </a:r>
            <a:endParaRPr lang="en-US" altLang="zh-CN" b="1" dirty="0"/>
          </a:p>
          <a:p>
            <a:pPr lvl="1" algn="just"/>
            <a:r>
              <a:rPr lang="zh-CN" altLang="en-US" dirty="0"/>
              <a:t>系统调用使得应用程序</a:t>
            </a:r>
            <a:r>
              <a:rPr lang="zh-CN" altLang="en-US" b="1" dirty="0"/>
              <a:t>从操作系统获得服务</a:t>
            </a:r>
            <a:r>
              <a:rPr lang="zh-CN" altLang="en-US" dirty="0"/>
              <a:t>。</a:t>
            </a:r>
          </a:p>
          <a:p>
            <a:pPr algn="just"/>
            <a:endParaRPr lang="zh-CN" altLang="en-US" dirty="0"/>
          </a:p>
          <a:p>
            <a:pPr algn="just"/>
            <a:endParaRPr kumimoji="1"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AC3C7E-91E1-DAD9-6D15-CB3BC5DD196E}"/>
              </a:ext>
            </a:extLst>
          </p:cNvPr>
          <p:cNvGrpSpPr/>
          <p:nvPr/>
        </p:nvGrpSpPr>
        <p:grpSpPr>
          <a:xfrm>
            <a:off x="1649481" y="3490862"/>
            <a:ext cx="9050244" cy="2574925"/>
            <a:chOff x="2096290" y="3905291"/>
            <a:chExt cx="9050244" cy="2574925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DF92E5D-7A40-3842-8F30-4EBBE0DD5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6290" y="3905291"/>
              <a:ext cx="5257800" cy="2574925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0">
                <a:ea typeface="宋体" panose="02010600030101010101" pitchFamily="2" charset="-122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B8B4FC57-0EB2-BF4A-84EE-DBE374A45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490" y="4065628"/>
              <a:ext cx="1219200" cy="762000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B6757FF-23C5-604F-A268-472BE84B3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6290" y="5208628"/>
              <a:ext cx="5257800" cy="457200"/>
            </a:xfrm>
            <a:prstGeom prst="rect">
              <a:avLst/>
            </a:prstGeom>
            <a:solidFill>
              <a:srgbClr val="CC33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由应用程序调用的系统函数</a:t>
              </a:r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0D1040D7-1B0B-0545-B2D9-0BAE0340E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6290" y="5970628"/>
              <a:ext cx="5181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4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包括</a:t>
              </a:r>
              <a:r>
                <a:rPr kumimoji="1" lang="en-US" altLang="zh-CN" sz="24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TCP/IP</a:t>
              </a:r>
              <a:r>
                <a:rPr kumimoji="1" lang="zh-CN" altLang="en-US" sz="24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协议软件的操作系统内核</a:t>
              </a: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7D51E6AD-4E31-FB46-99B1-0DB4B85B9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890" y="4123897"/>
              <a:ext cx="1219200" cy="762000"/>
            </a:xfrm>
            <a:prstGeom prst="ellipse">
              <a:avLst/>
            </a:prstGeom>
            <a:noFill/>
            <a:ln w="12700" cap="sq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9C2FA0B0-9C20-C34E-8C1C-852582A5A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090" y="4065628"/>
              <a:ext cx="1219200" cy="762000"/>
            </a:xfrm>
            <a:prstGeom prst="ellipse">
              <a:avLst/>
            </a:prstGeom>
            <a:noFill/>
            <a:ln w="12700" cap="sq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9C7EAE42-BB5E-174A-AEE0-6B95DCE3CB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7490" y="4218028"/>
              <a:ext cx="32590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用户地址空间中的应用程序</a:t>
              </a: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4948B339-34B5-A44C-AC23-2F2B26CA9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7490" y="5132428"/>
              <a:ext cx="3259044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系统调用接口</a:t>
              </a: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78F39326-CAEC-6044-BB0B-6F618DEF8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7490" y="5894428"/>
              <a:ext cx="32590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18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系统地址中的协议软件</a:t>
              </a: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A873C6C0-8604-154C-B61F-9E3740177C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54090" y="6064759"/>
              <a:ext cx="6096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B13DBEDA-7A8B-8948-8CB1-EAA78D63AF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54090" y="5325168"/>
              <a:ext cx="6096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18D21291-AC15-D746-83B2-BCDF2FA11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54090" y="4415251"/>
              <a:ext cx="6096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154DBD84-EC36-9545-B4C5-F2234C9D1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92090" y="4827628"/>
              <a:ext cx="0" cy="3810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A870FDD6-9D44-0E4F-A442-B31793705F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91890" y="4827628"/>
              <a:ext cx="1295400" cy="3810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DA990262-C7E7-864A-940C-B7FF636D98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3090" y="4751428"/>
              <a:ext cx="2819400" cy="4572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67196DC6-74CA-B346-B6CF-AB54F8F51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1890" y="4903828"/>
              <a:ext cx="0" cy="3048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92D10172-EE45-5A49-B093-16001A9B8E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0890" y="4903828"/>
              <a:ext cx="152400" cy="3048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B6521127-1B5F-2D48-9E57-2D6269B18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3090" y="4827628"/>
              <a:ext cx="0" cy="3810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1575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72BAB-428E-CE45-8E52-0A034A05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中提供的基本</a:t>
            </a:r>
            <a:r>
              <a:rPr lang="en-US" altLang="zh-CN" dirty="0"/>
              <a:t>I/O</a:t>
            </a:r>
            <a:r>
              <a:rPr lang="zh-CN" altLang="en-US" dirty="0"/>
              <a:t>功能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F906F9-9E99-B04F-AEDE-691573C3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六个基本的系统</a:t>
            </a:r>
            <a:r>
              <a:rPr lang="en-US" altLang="zh-CN" dirty="0"/>
              <a:t>I/O</a:t>
            </a:r>
            <a:r>
              <a:rPr lang="zh-CN" altLang="en-US" dirty="0"/>
              <a:t>函数：</a:t>
            </a:r>
          </a:p>
          <a:p>
            <a:endParaRPr kumimoji="1" lang="zh-CN" altLang="en-US" dirty="0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F0C37598-7F7B-0F43-8392-36546E2BC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5962" y="2325914"/>
            <a:ext cx="0" cy="381000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4CA83A3D-A5F2-1748-978A-B6092BE02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537" y="2181452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164946AD-5C51-CF49-BBAD-60C17A8FC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24" y="2181452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b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含义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28773C19-073B-8D4D-A9CB-954F5B10C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24" y="2732314"/>
            <a:ext cx="1676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Open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Close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Read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Write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Lseek</a:t>
            </a:r>
            <a:endParaRPr kumimoji="1" lang="en-US" altLang="zh-CN" sz="2400" b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Ioctl</a:t>
            </a:r>
            <a:endParaRPr kumimoji="1" lang="en-US" altLang="zh-CN" sz="2400" b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365648D5-7695-4B46-859D-97150DAC5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399" y="2730409"/>
            <a:ext cx="57150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为输入或输出操作准备一个设备或者文件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终止使用以前已打开的设备或者文件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从输入设备或者文件中得到数据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数据从应用程序存储器传到设备或文件中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转到文件或者设备中的某个指定位置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控制设备或者用于访问该设备的软件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435C5098-6978-FF4C-AAE9-2EFBFF27B8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7537" y="2730409"/>
            <a:ext cx="7543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0140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5824C-38A7-4645-8F58-284B747ED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Open-Read-Write-Close</a:t>
            </a:r>
            <a:r>
              <a:rPr lang="zh-CN" altLang="en-US" dirty="0"/>
              <a:t>范例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2B3E2F-A6CE-A44F-AA07-1D2F1314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887"/>
            <a:ext cx="10515600" cy="5396248"/>
          </a:xfrm>
        </p:spPr>
        <p:txBody>
          <a:bodyPr/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zh-CN" dirty="0">
                <a:latin typeface="+mn-ea"/>
              </a:rPr>
              <a:t>open</a:t>
            </a:r>
            <a:r>
              <a:rPr lang="zh-CN" altLang="en-US" dirty="0">
                <a:latin typeface="+mn-ea"/>
              </a:rPr>
              <a:t>：返回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文件描述符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file descriptor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latin typeface="+mn-ea"/>
            </a:endParaRPr>
          </a:p>
          <a:p>
            <a:pPr marL="457200" lvl="1" indent="0">
              <a:buNone/>
            </a:pPr>
            <a:r>
              <a:rPr lang="en-US" altLang="zh-CN" dirty="0" err="1">
                <a:latin typeface="+mn-ea"/>
              </a:rPr>
              <a:t>int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desc</a:t>
            </a:r>
            <a:r>
              <a:rPr lang="en-US" altLang="zh-CN" dirty="0">
                <a:latin typeface="+mn-ea"/>
              </a:rPr>
              <a:t>;</a:t>
            </a:r>
          </a:p>
          <a:p>
            <a:pPr marL="457200" lvl="1" indent="0">
              <a:buNone/>
            </a:pPr>
            <a:r>
              <a:rPr lang="en-US" altLang="zh-CN" dirty="0" err="1">
                <a:latin typeface="+mn-ea"/>
              </a:rPr>
              <a:t>desc</a:t>
            </a:r>
            <a:r>
              <a:rPr lang="en-US" altLang="zh-CN" dirty="0">
                <a:latin typeface="+mn-ea"/>
              </a:rPr>
              <a:t> = open(“filename”, O_RDWR, 0);</a:t>
            </a:r>
          </a:p>
          <a:p>
            <a:pPr marL="533400" indent="-533400">
              <a:buFont typeface="Wingdings" panose="05000000000000000000" pitchFamily="2" charset="2"/>
              <a:buAutoNum type="arabicPeriod" startAt="2"/>
            </a:pPr>
            <a:r>
              <a:rPr lang="en-US" altLang="zh-CN" dirty="0">
                <a:latin typeface="+mn-ea"/>
              </a:rPr>
              <a:t>read</a:t>
            </a:r>
            <a:r>
              <a:rPr lang="zh-CN" altLang="en-US" dirty="0">
                <a:latin typeface="+mn-ea"/>
              </a:rPr>
              <a:t>：利用上述文件标识符</a:t>
            </a:r>
          </a:p>
          <a:p>
            <a:pPr marL="457200" lvl="1" indent="0">
              <a:buNone/>
            </a:pPr>
            <a:r>
              <a:rPr lang="en-US" altLang="zh-CN" dirty="0">
                <a:latin typeface="+mn-ea"/>
              </a:rPr>
              <a:t>read(</a:t>
            </a:r>
            <a:r>
              <a:rPr lang="en-US" altLang="zh-CN" dirty="0" err="1">
                <a:latin typeface="+mn-ea"/>
              </a:rPr>
              <a:t>desc</a:t>
            </a:r>
            <a:r>
              <a:rPr lang="en-US" altLang="zh-CN" dirty="0">
                <a:latin typeface="+mn-ea"/>
              </a:rPr>
              <a:t>, buffer,128);</a:t>
            </a:r>
          </a:p>
          <a:p>
            <a:pPr marL="533400" indent="-533400">
              <a:buFont typeface="Wingdings" panose="05000000000000000000" pitchFamily="2" charset="2"/>
              <a:buAutoNum type="arabicPeriod" startAt="3"/>
            </a:pPr>
            <a:r>
              <a:rPr lang="en-US" altLang="zh-CN" dirty="0">
                <a:latin typeface="+mn-ea"/>
              </a:rPr>
              <a:t>write</a:t>
            </a:r>
            <a:r>
              <a:rPr lang="zh-CN" altLang="en-US" dirty="0">
                <a:latin typeface="+mn-ea"/>
              </a:rPr>
              <a:t>：与</a:t>
            </a:r>
            <a:r>
              <a:rPr lang="en-US" altLang="zh-CN" dirty="0">
                <a:latin typeface="+mn-ea"/>
              </a:rPr>
              <a:t>open, read</a:t>
            </a:r>
            <a:r>
              <a:rPr lang="zh-CN" altLang="en-US" dirty="0">
                <a:latin typeface="+mn-ea"/>
              </a:rPr>
              <a:t>类似</a:t>
            </a:r>
          </a:p>
          <a:p>
            <a:pPr marL="533400" indent="-533400">
              <a:buFont typeface="Wingdings" panose="05000000000000000000" pitchFamily="2" charset="2"/>
              <a:buAutoNum type="arabicPeriod" startAt="3"/>
            </a:pPr>
            <a:r>
              <a:rPr lang="en-US" altLang="zh-CN" dirty="0">
                <a:latin typeface="+mn-ea"/>
              </a:rPr>
              <a:t>close</a:t>
            </a:r>
            <a:r>
              <a:rPr lang="zh-CN" altLang="en-US" dirty="0">
                <a:latin typeface="+mn-ea"/>
              </a:rPr>
              <a:t>：撤销标识符并释放资源</a:t>
            </a:r>
          </a:p>
          <a:p>
            <a:pPr marL="457200" lvl="1" indent="0">
              <a:buNone/>
            </a:pPr>
            <a:r>
              <a:rPr lang="en-US" altLang="zh-CN" dirty="0">
                <a:latin typeface="+mn-ea"/>
              </a:rPr>
              <a:t>close(</a:t>
            </a:r>
            <a:r>
              <a:rPr lang="en-US" altLang="zh-CN" dirty="0" err="1">
                <a:latin typeface="+mn-ea"/>
              </a:rPr>
              <a:t>desc</a:t>
            </a:r>
            <a:r>
              <a:rPr lang="en-US" altLang="zh-CN" dirty="0">
                <a:latin typeface="+mn-ea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86354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05BA7-7CFD-C44E-9679-B605FE98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Linux I/O</a:t>
            </a:r>
            <a:r>
              <a:rPr lang="zh-CN" altLang="en-US" dirty="0"/>
              <a:t>用于</a:t>
            </a:r>
            <a:r>
              <a:rPr lang="en-US" altLang="zh-CN" dirty="0"/>
              <a:t>TCP/IP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30307-797E-F443-A93C-FADA5E151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zh-CN" altLang="en-US" sz="3200" dirty="0"/>
              <a:t>扩展文件描述符，可用于网络通信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zh-CN" altLang="en-US" sz="3200" dirty="0"/>
              <a:t>扩展</a:t>
            </a:r>
            <a:r>
              <a:rPr lang="en-US" altLang="zh-CN" sz="3200" dirty="0" err="1"/>
              <a:t>read,write</a:t>
            </a:r>
            <a:r>
              <a:rPr lang="zh-CN" altLang="en-US" sz="3200" dirty="0"/>
              <a:t>，可用于操作网络标识符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zh-CN" altLang="en-US" sz="3200" dirty="0"/>
              <a:t>额外功能的处理，通过增加新系统调用实现：</a:t>
            </a:r>
          </a:p>
          <a:p>
            <a:pPr marL="914400" lvl="1" indent="-4572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指明本地和远端的端口，远程</a:t>
            </a:r>
            <a:r>
              <a:rPr lang="en-US" altLang="zh-CN" sz="2800" dirty="0"/>
              <a:t>IP</a:t>
            </a:r>
            <a:r>
              <a:rPr lang="zh-CN" altLang="en-US" sz="2800" dirty="0"/>
              <a:t>地址</a:t>
            </a:r>
          </a:p>
          <a:p>
            <a:pPr marL="914400" lvl="1" indent="-4572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使用</a:t>
            </a:r>
            <a:r>
              <a:rPr lang="en-US" altLang="zh-CN" sz="2800" dirty="0"/>
              <a:t>TCP</a:t>
            </a:r>
            <a:r>
              <a:rPr lang="zh-CN" altLang="en-US" sz="2800" dirty="0"/>
              <a:t>还是</a:t>
            </a:r>
            <a:r>
              <a:rPr lang="en-US" altLang="zh-CN" sz="2800" dirty="0"/>
              <a:t>UDP</a:t>
            </a:r>
          </a:p>
          <a:p>
            <a:pPr marL="914400" lvl="1" indent="-4572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启动传输还是等待传入连接</a:t>
            </a:r>
          </a:p>
          <a:p>
            <a:pPr marL="914400" lvl="1" indent="-4572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可以接受多少传入连接</a:t>
            </a:r>
          </a:p>
          <a:p>
            <a:pPr marL="914400" lvl="1" indent="-4572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传输</a:t>
            </a:r>
            <a:r>
              <a:rPr lang="en-US" altLang="zh-CN" sz="2800" dirty="0"/>
              <a:t>UDP</a:t>
            </a:r>
            <a:r>
              <a:rPr lang="zh-CN" altLang="en-US" sz="2800" dirty="0"/>
              <a:t>数据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984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C1AD6-AEC6-EB4F-ABE6-BD0A05A1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基本概念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ABD79-C6AD-4B40-9175-B628DDF8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协议操作接口，而非协议本身</a:t>
            </a:r>
            <a:endParaRPr lang="en-US" altLang="zh-CN" sz="3200" dirty="0"/>
          </a:p>
          <a:p>
            <a:pPr lvl="1"/>
            <a:r>
              <a:rPr lang="en-US" altLang="zh-CN" sz="2800" dirty="0"/>
              <a:t>Socket</a:t>
            </a:r>
            <a:r>
              <a:rPr lang="zh-CN" altLang="en-US" sz="2800" dirty="0"/>
              <a:t>是一个主机本地应用程序所创建的</a:t>
            </a:r>
            <a:r>
              <a:rPr lang="en-US" altLang="zh-CN" sz="2800" dirty="0"/>
              <a:t>, </a:t>
            </a:r>
            <a:r>
              <a:rPr lang="zh-CN" altLang="en-US" sz="2800" dirty="0"/>
              <a:t>为操作系统所控制的接口，</a:t>
            </a:r>
            <a:r>
              <a:rPr lang="en-US" altLang="zh-CN" sz="2800" dirty="0"/>
              <a:t> Client/server</a:t>
            </a:r>
            <a:r>
              <a:rPr lang="zh-CN" altLang="en-US" sz="2800" dirty="0"/>
              <a:t>模式的通信接口。</a:t>
            </a:r>
            <a:endParaRPr lang="en-US" altLang="zh-CN" sz="2800" dirty="0"/>
          </a:p>
          <a:p>
            <a:pPr lvl="1"/>
            <a:r>
              <a:rPr lang="zh-CN" altLang="en-US" sz="2800" dirty="0"/>
              <a:t>应用进程通过这个接口</a:t>
            </a:r>
            <a:r>
              <a:rPr lang="en-US" altLang="zh-CN" sz="2800" dirty="0"/>
              <a:t>,</a:t>
            </a:r>
            <a:r>
              <a:rPr lang="zh-CN" altLang="en-US" sz="2800" dirty="0"/>
              <a:t>使用传输层提供的服务</a:t>
            </a:r>
            <a:r>
              <a:rPr lang="en-US" altLang="zh-CN" sz="2800" dirty="0"/>
              <a:t>, </a:t>
            </a:r>
            <a:r>
              <a:rPr lang="zh-CN" altLang="en-US" sz="2800" dirty="0"/>
              <a:t>跨网络发送</a:t>
            </a:r>
            <a:r>
              <a:rPr lang="en-US" altLang="zh-CN" sz="2800" dirty="0"/>
              <a:t>(/</a:t>
            </a:r>
            <a:r>
              <a:rPr lang="zh-CN" altLang="en-US" sz="2800" dirty="0"/>
              <a:t>接收</a:t>
            </a:r>
            <a:r>
              <a:rPr lang="en-US" altLang="zh-CN" sz="2800" dirty="0"/>
              <a:t>)</a:t>
            </a:r>
            <a:r>
              <a:rPr lang="zh-CN" altLang="en-US" sz="2800" dirty="0"/>
              <a:t>消息到</a:t>
            </a:r>
            <a:r>
              <a:rPr lang="en-US" altLang="zh-CN" sz="2800" dirty="0"/>
              <a:t>(/</a:t>
            </a:r>
            <a:r>
              <a:rPr lang="zh-CN" altLang="en-US" sz="2800" dirty="0"/>
              <a:t>从</a:t>
            </a:r>
            <a:r>
              <a:rPr lang="en-US" altLang="zh-CN" sz="2800" dirty="0"/>
              <a:t>)</a:t>
            </a:r>
            <a:r>
              <a:rPr lang="zh-CN" altLang="en-US" sz="2800" dirty="0"/>
              <a:t>其他应用进程。</a:t>
            </a:r>
          </a:p>
          <a:p>
            <a:endParaRPr kumimoji="1" lang="zh-CN" altLang="en-US" dirty="0"/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43FF5BD8-3C6E-8B4C-8087-51659209C416}"/>
              </a:ext>
            </a:extLst>
          </p:cNvPr>
          <p:cNvGrpSpPr>
            <a:grpSpLocks/>
          </p:cNvGrpSpPr>
          <p:nvPr/>
        </p:nvGrpSpPr>
        <p:grpSpPr bwMode="auto">
          <a:xfrm>
            <a:off x="1123900" y="4188580"/>
            <a:ext cx="8305801" cy="2495555"/>
            <a:chOff x="190" y="1787"/>
            <a:chExt cx="5232" cy="1572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4647B7A-5467-A94F-9482-29014C98EB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06" y="1853"/>
            <a:ext cx="708" cy="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" imgW="1307263" imgH="1084139" progId="MS_ClipArt_Gallery.2">
                    <p:embed/>
                  </p:oleObj>
                </mc:Choice>
                <mc:Fallback>
                  <p:oleObj name="Clip" r:id="rId2" imgW="1307263" imgH="1084139" progId="MS_ClipArt_Gallery.2">
                    <p:embed/>
                    <p:pic>
                      <p:nvPicPr>
                        <p:cNvPr id="5" name="Object 11">
                          <a:extLst>
                            <a:ext uri="{FF2B5EF4-FFF2-40B4-BE49-F238E27FC236}">
                              <a16:creationId xmlns:a16="http://schemas.microsoft.com/office/drawing/2014/main" id="{C4647B7A-5467-A94F-9482-29014C98EB5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6" y="1853"/>
                          <a:ext cx="708" cy="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6C12617B-873F-C34F-BACE-6F575AF72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3" y="2068"/>
              <a:ext cx="716" cy="998"/>
              <a:chOff x="649" y="2260"/>
              <a:chExt cx="716" cy="998"/>
            </a:xfrm>
          </p:grpSpPr>
          <p:sp>
            <p:nvSpPr>
              <p:cNvPr id="30" name="Rectangle 13">
                <a:extLst>
                  <a:ext uri="{FF2B5EF4-FFF2-40B4-BE49-F238E27FC236}">
                    <a16:creationId xmlns:a16="http://schemas.microsoft.com/office/drawing/2014/main" id="{CF0B3F75-F3C7-8142-9350-9BB2B086F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" y="2280"/>
                <a:ext cx="642" cy="2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30000"/>
                  </a:spcBef>
                  <a:buFont typeface="Wingdings" panose="05000000000000000000" pitchFamily="2" charset="2"/>
                  <a:buChar char="l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zh-CN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Text Box 14">
                <a:extLst>
                  <a:ext uri="{FF2B5EF4-FFF2-40B4-BE49-F238E27FC236}">
                    <a16:creationId xmlns:a16="http://schemas.microsoft.com/office/drawing/2014/main" id="{6E67E488-F37E-7640-8EBB-A33BA9F1B3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4" y="2260"/>
                <a:ext cx="6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30000"/>
                  </a:spcBef>
                  <a:buFont typeface="Wingdings" panose="05000000000000000000" pitchFamily="2" charset="2"/>
                  <a:buChar char="l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800" b="0" dirty="0">
                    <a:latin typeface="Comic Sans MS" panose="030F0702030302020204" pitchFamily="66" charset="0"/>
                    <a:ea typeface="宋体" panose="02010600030101010101" pitchFamily="2" charset="-122"/>
                  </a:rPr>
                  <a:t>process</a:t>
                </a: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2" name="Group 15">
                <a:extLst>
                  <a:ext uri="{FF2B5EF4-FFF2-40B4-BE49-F238E27FC236}">
                    <a16:creationId xmlns:a16="http://schemas.microsoft.com/office/drawing/2014/main" id="{CB0EB827-1859-5B49-865F-4550FD872E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9" y="2628"/>
                <a:ext cx="716" cy="630"/>
                <a:chOff x="637" y="2610"/>
                <a:chExt cx="716" cy="630"/>
              </a:xfrm>
            </p:grpSpPr>
            <p:sp>
              <p:nvSpPr>
                <p:cNvPr id="36" name="Text Box 16">
                  <a:extLst>
                    <a:ext uri="{FF2B5EF4-FFF2-40B4-BE49-F238E27FC236}">
                      <a16:creationId xmlns:a16="http://schemas.microsoft.com/office/drawing/2014/main" id="{F464CBA2-129F-E04B-BF3C-206B5568F7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7" y="2658"/>
                  <a:ext cx="716" cy="5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 dirty="0"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TCP with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 dirty="0"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buffers,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 dirty="0"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variables</a:t>
                  </a:r>
                  <a:endPara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" name="Rectangle 17">
                  <a:extLst>
                    <a:ext uri="{FF2B5EF4-FFF2-40B4-BE49-F238E27FC236}">
                      <a16:creationId xmlns:a16="http://schemas.microsoft.com/office/drawing/2014/main" id="{B7F8485D-81C0-BD4F-A358-BF39CFB38D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2610"/>
                  <a:ext cx="642" cy="63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 b="0"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" name="Group 18">
                <a:extLst>
                  <a:ext uri="{FF2B5EF4-FFF2-40B4-BE49-F238E27FC236}">
                    <a16:creationId xmlns:a16="http://schemas.microsoft.com/office/drawing/2014/main" id="{F2971D4C-D81A-C144-A5B7-4B4B1DB85D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" y="2500"/>
                <a:ext cx="561" cy="231"/>
                <a:chOff x="897" y="3736"/>
                <a:chExt cx="561" cy="231"/>
              </a:xfrm>
            </p:grpSpPr>
            <p:sp>
              <p:nvSpPr>
                <p:cNvPr id="34" name="Rectangle 19">
                  <a:extLst>
                    <a:ext uri="{FF2B5EF4-FFF2-40B4-BE49-F238E27FC236}">
                      <a16:creationId xmlns:a16="http://schemas.microsoft.com/office/drawing/2014/main" id="{8ACFA0D3-DD42-5D49-A30D-D6AC13BAB3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" y="3774"/>
                  <a:ext cx="492" cy="1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 b="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" name="Text Box 20">
                  <a:extLst>
                    <a:ext uri="{FF2B5EF4-FFF2-40B4-BE49-F238E27FC236}">
                      <a16:creationId xmlns:a16="http://schemas.microsoft.com/office/drawing/2014/main" id="{77381389-E5F7-464D-89C8-AC7E4D9128D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97" y="3736"/>
                  <a:ext cx="56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 dirty="0">
                      <a:solidFill>
                        <a:schemeClr val="bg1"/>
                      </a:solidFill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socket</a:t>
                  </a:r>
                  <a:endParaRPr lang="en-US" altLang="zh-CN" sz="2400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7" name="Text Box 21">
              <a:extLst>
                <a:ext uri="{FF2B5EF4-FFF2-40B4-BE49-F238E27FC236}">
                  <a16:creationId xmlns:a16="http://schemas.microsoft.com/office/drawing/2014/main" id="{FAE7DEC3-1335-7D46-AEC0-E6A28BA5D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" y="2036"/>
              <a:ext cx="76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由应用程序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开发者控制</a:t>
              </a:r>
              <a:endPara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Text Box 22">
              <a:extLst>
                <a:ext uri="{FF2B5EF4-FFF2-40B4-BE49-F238E27FC236}">
                  <a16:creationId xmlns:a16="http://schemas.microsoft.com/office/drawing/2014/main" id="{ED8EB2CB-417A-9049-926B-9C28785D8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" y="2659"/>
              <a:ext cx="10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由操作系统控制</a:t>
              </a:r>
              <a:endPara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Line 23">
              <a:extLst>
                <a:ext uri="{FF2B5EF4-FFF2-40B4-BE49-F238E27FC236}">
                  <a16:creationId xmlns:a16="http://schemas.microsoft.com/office/drawing/2014/main" id="{1E8C4DAE-FBDB-8F42-90F1-0CEBD7107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4" y="2094"/>
              <a:ext cx="0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24">
              <a:extLst>
                <a:ext uri="{FF2B5EF4-FFF2-40B4-BE49-F238E27FC236}">
                  <a16:creationId xmlns:a16="http://schemas.microsoft.com/office/drawing/2014/main" id="{7CDB4FE5-D338-7041-9945-90D590092D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18" y="2460"/>
              <a:ext cx="0" cy="6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Text Box 25">
              <a:extLst>
                <a:ext uri="{FF2B5EF4-FFF2-40B4-BE49-F238E27FC236}">
                  <a16:creationId xmlns:a16="http://schemas.microsoft.com/office/drawing/2014/main" id="{20930659-07E2-5F44-84DB-79C2E180B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" y="3066"/>
              <a:ext cx="17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0" dirty="0">
                  <a:latin typeface="Comic Sans MS" panose="030F0702030302020204" pitchFamily="66" charset="0"/>
                  <a:ea typeface="宋体" panose="02010600030101010101" pitchFamily="2" charset="-122"/>
                </a:rPr>
                <a:t>host or server</a:t>
              </a:r>
              <a:endPara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" name="Object 26">
              <a:extLst>
                <a:ext uri="{FF2B5EF4-FFF2-40B4-BE49-F238E27FC236}">
                  <a16:creationId xmlns:a16="http://schemas.microsoft.com/office/drawing/2014/main" id="{3B9C85D3-EE8E-C64C-9DD3-17719E7FC6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10" y="1787"/>
            <a:ext cx="708" cy="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1307263" imgH="1084139" progId="MS_ClipArt_Gallery.2">
                    <p:embed/>
                  </p:oleObj>
                </mc:Choice>
                <mc:Fallback>
                  <p:oleObj name="Clip" r:id="rId4" imgW="1307263" imgH="1084139" progId="MS_ClipArt_Gallery.2">
                    <p:embed/>
                    <p:pic>
                      <p:nvPicPr>
                        <p:cNvPr id="12" name="Object 26">
                          <a:extLst>
                            <a:ext uri="{FF2B5EF4-FFF2-40B4-BE49-F238E27FC236}">
                              <a16:creationId xmlns:a16="http://schemas.microsoft.com/office/drawing/2014/main" id="{3B9C85D3-EE8E-C64C-9DD3-17719E7FC6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0" y="1787"/>
                          <a:ext cx="708" cy="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" name="Group 27">
              <a:extLst>
                <a:ext uri="{FF2B5EF4-FFF2-40B4-BE49-F238E27FC236}">
                  <a16:creationId xmlns:a16="http://schemas.microsoft.com/office/drawing/2014/main" id="{A6F7D13A-A565-104A-A32D-725F075FD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7" y="2002"/>
              <a:ext cx="716" cy="998"/>
              <a:chOff x="649" y="2260"/>
              <a:chExt cx="716" cy="998"/>
            </a:xfrm>
          </p:grpSpPr>
          <p:sp>
            <p:nvSpPr>
              <p:cNvPr id="22" name="Rectangle 28">
                <a:extLst>
                  <a:ext uri="{FF2B5EF4-FFF2-40B4-BE49-F238E27FC236}">
                    <a16:creationId xmlns:a16="http://schemas.microsoft.com/office/drawing/2014/main" id="{920F1DEB-C722-3E4F-B3A1-7EF915C86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" y="2280"/>
                <a:ext cx="642" cy="2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30000"/>
                  </a:spcBef>
                  <a:buFont typeface="Wingdings" panose="05000000000000000000" pitchFamily="2" charset="2"/>
                  <a:buChar char="l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zh-CN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Text Box 29">
                <a:extLst>
                  <a:ext uri="{FF2B5EF4-FFF2-40B4-BE49-F238E27FC236}">
                    <a16:creationId xmlns:a16="http://schemas.microsoft.com/office/drawing/2014/main" id="{5F1F7A51-238B-0145-8273-4B72964E06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4" y="2260"/>
                <a:ext cx="6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30000"/>
                  </a:spcBef>
                  <a:buFont typeface="Wingdings" panose="05000000000000000000" pitchFamily="2" charset="2"/>
                  <a:buChar char="l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800" b="0" dirty="0">
                    <a:latin typeface="Comic Sans MS" panose="030F0702030302020204" pitchFamily="66" charset="0"/>
                    <a:ea typeface="宋体" panose="02010600030101010101" pitchFamily="2" charset="-122"/>
                  </a:rPr>
                  <a:t>process</a:t>
                </a: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4E3194C0-D5D1-F946-9680-FAA06054E1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9" y="2628"/>
                <a:ext cx="716" cy="630"/>
                <a:chOff x="637" y="2610"/>
                <a:chExt cx="716" cy="630"/>
              </a:xfrm>
            </p:grpSpPr>
            <p:sp>
              <p:nvSpPr>
                <p:cNvPr id="28" name="Text Box 31">
                  <a:extLst>
                    <a:ext uri="{FF2B5EF4-FFF2-40B4-BE49-F238E27FC236}">
                      <a16:creationId xmlns:a16="http://schemas.microsoft.com/office/drawing/2014/main" id="{976352F4-6658-6045-8AEB-14145908EA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7" y="2658"/>
                  <a:ext cx="716" cy="5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TCP with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buffers,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variables</a:t>
                  </a:r>
                  <a:endParaRPr lang="en-US" altLang="zh-CN" sz="1800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9" name="Rectangle 32">
                  <a:extLst>
                    <a:ext uri="{FF2B5EF4-FFF2-40B4-BE49-F238E27FC236}">
                      <a16:creationId xmlns:a16="http://schemas.microsoft.com/office/drawing/2014/main" id="{3CC281F5-1BD2-A24E-ADFF-697890EC66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2610"/>
                  <a:ext cx="642" cy="63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 b="0"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5" name="Group 33">
                <a:extLst>
                  <a:ext uri="{FF2B5EF4-FFF2-40B4-BE49-F238E27FC236}">
                    <a16:creationId xmlns:a16="http://schemas.microsoft.com/office/drawing/2014/main" id="{A0F8C757-4CC5-1B49-BF2A-D6517A4176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" y="2500"/>
                <a:ext cx="561" cy="231"/>
                <a:chOff x="897" y="3736"/>
                <a:chExt cx="561" cy="231"/>
              </a:xfrm>
            </p:grpSpPr>
            <p:sp>
              <p:nvSpPr>
                <p:cNvPr id="26" name="Rectangle 34">
                  <a:extLst>
                    <a:ext uri="{FF2B5EF4-FFF2-40B4-BE49-F238E27FC236}">
                      <a16:creationId xmlns:a16="http://schemas.microsoft.com/office/drawing/2014/main" id="{7AD7874A-2B3A-3945-8237-E16DCC535B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" y="3774"/>
                  <a:ext cx="492" cy="1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 b="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" name="Text Box 35">
                  <a:extLst>
                    <a:ext uri="{FF2B5EF4-FFF2-40B4-BE49-F238E27FC236}">
                      <a16:creationId xmlns:a16="http://schemas.microsoft.com/office/drawing/2014/main" id="{5AD80468-A147-E44D-94CC-6617A5BF8A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97" y="3736"/>
                  <a:ext cx="56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30000"/>
                    </a:spcBef>
                    <a:buFont typeface="Wingdings" panose="05000000000000000000" pitchFamily="2" charset="2"/>
                    <a:buChar char="l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0">
                      <a:solidFill>
                        <a:schemeClr val="bg1"/>
                      </a:solidFill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socket</a:t>
                  </a:r>
                  <a:endParaRPr lang="en-US" altLang="zh-CN" sz="2400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4" name="Text Box 36">
              <a:extLst>
                <a:ext uri="{FF2B5EF4-FFF2-40B4-BE49-F238E27FC236}">
                  <a16:creationId xmlns:a16="http://schemas.microsoft.com/office/drawing/2014/main" id="{421C90D4-0BF8-4C4F-8C33-FEC8D0219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4" y="1855"/>
              <a:ext cx="93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controlled by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application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developer</a:t>
              </a:r>
              <a:endParaRPr lang="en-US" altLang="zh-CN" sz="2400" b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Text Box 37">
              <a:extLst>
                <a:ext uri="{FF2B5EF4-FFF2-40B4-BE49-F238E27FC236}">
                  <a16:creationId xmlns:a16="http://schemas.microsoft.com/office/drawing/2014/main" id="{7D49DC30-A4EC-9549-A1B0-8D153FF77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7" y="2431"/>
              <a:ext cx="93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controlled by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operating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b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system</a:t>
              </a:r>
              <a:endParaRPr lang="en-US" altLang="zh-CN" sz="2400" b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Line 38">
              <a:extLst>
                <a:ext uri="{FF2B5EF4-FFF2-40B4-BE49-F238E27FC236}">
                  <a16:creationId xmlns:a16="http://schemas.microsoft.com/office/drawing/2014/main" id="{13DD340E-AF40-4F42-8A0F-B6F512632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8" y="2010"/>
              <a:ext cx="0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39">
              <a:extLst>
                <a:ext uri="{FF2B5EF4-FFF2-40B4-BE49-F238E27FC236}">
                  <a16:creationId xmlns:a16="http://schemas.microsoft.com/office/drawing/2014/main" id="{1B9DF545-FE0C-2A4D-B41E-9EB5F513C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22" y="2376"/>
              <a:ext cx="0" cy="6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Text Box 40">
              <a:extLst>
                <a:ext uri="{FF2B5EF4-FFF2-40B4-BE49-F238E27FC236}">
                  <a16:creationId xmlns:a16="http://schemas.microsoft.com/office/drawing/2014/main" id="{D092DE3E-760B-854F-AFFB-48F22D291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9" y="3034"/>
              <a:ext cx="13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0" dirty="0">
                  <a:latin typeface="Comic Sans MS" panose="030F0702030302020204" pitchFamily="66" charset="0"/>
                  <a:ea typeface="宋体" panose="02010600030101010101" pitchFamily="2" charset="-122"/>
                </a:rPr>
                <a:t>host or server</a:t>
              </a:r>
              <a:endPara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1F8B97CA-F4E4-2343-BB6D-15006AD07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2304"/>
              <a:ext cx="1133" cy="1055"/>
            </a:xfrm>
            <a:custGeom>
              <a:avLst/>
              <a:gdLst>
                <a:gd name="T0" fmla="*/ 210 w 1292"/>
                <a:gd name="T1" fmla="*/ 6 h 1255"/>
                <a:gd name="T2" fmla="*/ 31 w 1292"/>
                <a:gd name="T3" fmla="*/ 132 h 1255"/>
                <a:gd name="T4" fmla="*/ 25 w 1292"/>
                <a:gd name="T5" fmla="*/ 440 h 1255"/>
                <a:gd name="T6" fmla="*/ 46 w 1292"/>
                <a:gd name="T7" fmla="*/ 697 h 1255"/>
                <a:gd name="T8" fmla="*/ 215 w 1292"/>
                <a:gd name="T9" fmla="*/ 732 h 1255"/>
                <a:gd name="T10" fmla="*/ 567 w 1292"/>
                <a:gd name="T11" fmla="*/ 949 h 1255"/>
                <a:gd name="T12" fmla="*/ 873 w 1292"/>
                <a:gd name="T13" fmla="*/ 1040 h 1255"/>
                <a:gd name="T14" fmla="*/ 1051 w 1292"/>
                <a:gd name="T15" fmla="*/ 858 h 1255"/>
                <a:gd name="T16" fmla="*/ 1115 w 1292"/>
                <a:gd name="T17" fmla="*/ 374 h 1255"/>
                <a:gd name="T18" fmla="*/ 1057 w 1292"/>
                <a:gd name="T19" fmla="*/ 177 h 1255"/>
                <a:gd name="T20" fmla="*/ 657 w 1292"/>
                <a:gd name="T21" fmla="*/ 97 h 1255"/>
                <a:gd name="T22" fmla="*/ 210 w 1292"/>
                <a:gd name="T23" fmla="*/ 6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42">
              <a:extLst>
                <a:ext uri="{FF2B5EF4-FFF2-40B4-BE49-F238E27FC236}">
                  <a16:creationId xmlns:a16="http://schemas.microsoft.com/office/drawing/2014/main" id="{09FABC0F-048B-6F42-832A-D2E4EBAD8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9" y="2688"/>
              <a:ext cx="7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0">
                  <a:latin typeface="Comic Sans MS" panose="030F0702030302020204" pitchFamily="66" charset="0"/>
                  <a:ea typeface="宋体" panose="02010600030101010101" pitchFamily="2" charset="-122"/>
                </a:rPr>
                <a:t>internet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Line 43">
              <a:extLst>
                <a:ext uri="{FF2B5EF4-FFF2-40B4-BE49-F238E27FC236}">
                  <a16:creationId xmlns:a16="http://schemas.microsoft.com/office/drawing/2014/main" id="{6E9833B1-B80B-2149-A84F-1D098A5996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4" y="2622"/>
              <a:ext cx="1596" cy="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794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563270" y="2636960"/>
            <a:ext cx="3901389" cy="405045"/>
            <a:chOff x="727761" y="2552005"/>
            <a:chExt cx="3901389" cy="405045"/>
          </a:xfrm>
        </p:grpSpPr>
        <p:sp>
          <p:nvSpPr>
            <p:cNvPr id="38" name="Oval 5"/>
            <p:cNvSpPr/>
            <p:nvPr/>
          </p:nvSpPr>
          <p:spPr bwMode="auto">
            <a:xfrm>
              <a:off x="727761" y="2552005"/>
              <a:ext cx="405045" cy="405045"/>
            </a:xfrm>
            <a:prstGeom prst="ellipse">
              <a:avLst/>
            </a:prstGeom>
            <a:solidFill>
              <a:srgbClr val="90BBE3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0" tIns="0" rIns="0" bIns="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41" name="TextBox 13"/>
            <p:cNvSpPr txBox="1"/>
            <p:nvPr/>
          </p:nvSpPr>
          <p:spPr>
            <a:xfrm>
              <a:off x="1340271" y="2650652"/>
              <a:ext cx="3288879" cy="306398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网络编程相关基础知识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563270" y="3437292"/>
            <a:ext cx="3901389" cy="405045"/>
            <a:chOff x="727761" y="3323530"/>
            <a:chExt cx="3901389" cy="405045"/>
          </a:xfrm>
        </p:grpSpPr>
        <p:sp>
          <p:nvSpPr>
            <p:cNvPr id="42" name="Oval 5"/>
            <p:cNvSpPr/>
            <p:nvPr/>
          </p:nvSpPr>
          <p:spPr bwMode="auto">
            <a:xfrm>
              <a:off x="727761" y="3323530"/>
              <a:ext cx="405045" cy="405045"/>
            </a:xfrm>
            <a:prstGeom prst="ellipse">
              <a:avLst/>
            </a:prstGeom>
            <a:solidFill>
              <a:srgbClr val="37415C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0" tIns="0" rIns="0" bIns="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43" name="TextBox 13"/>
            <p:cNvSpPr txBox="1"/>
            <p:nvPr/>
          </p:nvSpPr>
          <p:spPr>
            <a:xfrm>
              <a:off x="1340271" y="3409951"/>
              <a:ext cx="3288879" cy="21997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en-US" altLang="zh-CN" sz="2400" b="1" dirty="0">
                  <a:solidFill>
                    <a:srgbClr val="37415C"/>
                  </a:solidFill>
                  <a:cs typeface="+mn-ea"/>
                  <a:sym typeface="+mn-lt"/>
                </a:rPr>
                <a:t>Socket</a:t>
              </a:r>
              <a:r>
                <a:rPr lang="zh-CN" altLang="en-US" sz="2400" b="1" dirty="0">
                  <a:solidFill>
                    <a:srgbClr val="37415C"/>
                  </a:solidFill>
                  <a:cs typeface="+mn-ea"/>
                  <a:sym typeface="+mn-lt"/>
                </a:rPr>
                <a:t>套接字与循环服务器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563270" y="4237624"/>
            <a:ext cx="3901388" cy="405045"/>
            <a:chOff x="727761" y="2552005"/>
            <a:chExt cx="3901388" cy="405045"/>
          </a:xfrm>
        </p:grpSpPr>
        <p:sp>
          <p:nvSpPr>
            <p:cNvPr id="47" name="Oval 5"/>
            <p:cNvSpPr/>
            <p:nvPr/>
          </p:nvSpPr>
          <p:spPr bwMode="auto">
            <a:xfrm>
              <a:off x="727761" y="2552005"/>
              <a:ext cx="405045" cy="405045"/>
            </a:xfrm>
            <a:prstGeom prst="ellipse">
              <a:avLst/>
            </a:prstGeom>
            <a:solidFill>
              <a:srgbClr val="90BBE3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0" tIns="0" rIns="0" bIns="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48" name="TextBox 13"/>
            <p:cNvSpPr txBox="1"/>
            <p:nvPr/>
          </p:nvSpPr>
          <p:spPr>
            <a:xfrm>
              <a:off x="1340270" y="2579903"/>
              <a:ext cx="3288879" cy="306398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多进程、多线程并发服务器设计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919897" y="2636960"/>
            <a:ext cx="3901389" cy="405045"/>
            <a:chOff x="727761" y="3323530"/>
            <a:chExt cx="3901389" cy="405045"/>
          </a:xfrm>
        </p:grpSpPr>
        <p:sp>
          <p:nvSpPr>
            <p:cNvPr id="56" name="Oval 5"/>
            <p:cNvSpPr/>
            <p:nvPr/>
          </p:nvSpPr>
          <p:spPr bwMode="auto">
            <a:xfrm>
              <a:off x="727761" y="3323530"/>
              <a:ext cx="405045" cy="405045"/>
            </a:xfrm>
            <a:prstGeom prst="ellipse">
              <a:avLst/>
            </a:prstGeom>
            <a:solidFill>
              <a:srgbClr val="37415C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0" tIns="0" rIns="0" bIns="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57" name="TextBox 13"/>
            <p:cNvSpPr txBox="1"/>
            <p:nvPr/>
          </p:nvSpPr>
          <p:spPr>
            <a:xfrm>
              <a:off x="1340271" y="3409951"/>
              <a:ext cx="3288879" cy="21997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en-US" altLang="zh-CN" sz="2400" b="1" dirty="0">
                  <a:solidFill>
                    <a:srgbClr val="37415C"/>
                  </a:solidFill>
                  <a:cs typeface="+mn-ea"/>
                  <a:sym typeface="+mn-lt"/>
                </a:rPr>
                <a:t>I/O</a:t>
              </a:r>
              <a:r>
                <a:rPr lang="zh-CN" altLang="en-US" sz="2400" b="1" dirty="0">
                  <a:solidFill>
                    <a:srgbClr val="37415C"/>
                  </a:solidFill>
                  <a:cs typeface="+mn-ea"/>
                  <a:sym typeface="+mn-lt"/>
                </a:rPr>
                <a:t>模型以及基于</a:t>
              </a:r>
              <a:r>
                <a:rPr lang="en-US" altLang="zh-CN" sz="2400" b="1" dirty="0">
                  <a:solidFill>
                    <a:srgbClr val="37415C"/>
                  </a:solidFill>
                  <a:cs typeface="+mn-ea"/>
                  <a:sym typeface="+mn-lt"/>
                </a:rPr>
                <a:t>I/O</a:t>
              </a:r>
              <a:r>
                <a:rPr lang="zh-CN" altLang="en-US" sz="2400" b="1" dirty="0">
                  <a:solidFill>
                    <a:srgbClr val="37415C"/>
                  </a:solidFill>
                  <a:cs typeface="+mn-ea"/>
                  <a:sym typeface="+mn-lt"/>
                </a:rPr>
                <a:t>复用的并发</a:t>
              </a:r>
            </a:p>
            <a:p>
              <a:r>
                <a:rPr lang="zh-CN" altLang="en-US" sz="2400" b="1" dirty="0">
                  <a:solidFill>
                    <a:srgbClr val="37415C"/>
                  </a:solidFill>
                  <a:cs typeface="+mn-ea"/>
                  <a:sym typeface="+mn-lt"/>
                </a:rPr>
                <a:t>服务器设计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919897" y="3803554"/>
            <a:ext cx="3901389" cy="405045"/>
            <a:chOff x="727761" y="2552005"/>
            <a:chExt cx="3901389" cy="405045"/>
          </a:xfrm>
        </p:grpSpPr>
        <p:sp>
          <p:nvSpPr>
            <p:cNvPr id="59" name="Oval 5"/>
            <p:cNvSpPr/>
            <p:nvPr/>
          </p:nvSpPr>
          <p:spPr bwMode="auto">
            <a:xfrm>
              <a:off x="727761" y="2552005"/>
              <a:ext cx="405045" cy="405045"/>
            </a:xfrm>
            <a:prstGeom prst="ellipse">
              <a:avLst/>
            </a:prstGeom>
            <a:solidFill>
              <a:srgbClr val="90BBE3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0" tIns="0" rIns="0" bIns="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</a:p>
          </p:txBody>
        </p:sp>
        <p:sp>
          <p:nvSpPr>
            <p:cNvPr id="60" name="TextBox 13"/>
            <p:cNvSpPr txBox="1"/>
            <p:nvPr/>
          </p:nvSpPr>
          <p:spPr>
            <a:xfrm>
              <a:off x="1340271" y="2650652"/>
              <a:ext cx="3288879" cy="306398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客户端、服务器程序设计</a:t>
              </a:r>
              <a:br>
                <a:rPr lang="en-US" altLang="zh-CN" sz="2400" b="1" dirty="0">
                  <a:solidFill>
                    <a:schemeClr val="accent1"/>
                  </a:solidFill>
                  <a:cs typeface="+mn-ea"/>
                  <a:sym typeface="+mn-lt"/>
                </a:rPr>
              </a:br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核心问题解析：以仿</a:t>
              </a:r>
              <a:r>
                <a:rPr lang="en-US" altLang="zh-CN" sz="2400" b="1" dirty="0">
                  <a:solidFill>
                    <a:schemeClr val="accent1"/>
                  </a:solidFill>
                  <a:cs typeface="+mn-ea"/>
                  <a:sym typeface="+mn-lt"/>
                </a:rPr>
                <a:t>QQ</a:t>
              </a:r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的多人</a:t>
              </a:r>
              <a:br>
                <a:rPr lang="en-US" altLang="zh-CN" sz="2400" b="1" dirty="0">
                  <a:solidFill>
                    <a:schemeClr val="accent1"/>
                  </a:solidFill>
                  <a:cs typeface="+mn-ea"/>
                  <a:sym typeface="+mn-lt"/>
                </a:rPr>
              </a:br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即时通信网络应用为例</a:t>
              </a:r>
              <a:r>
                <a:rPr lang="en-US" altLang="zh-CN" sz="2400" b="1" dirty="0">
                  <a:solidFill>
                    <a:schemeClr val="accent1"/>
                  </a:solidFill>
                  <a:cs typeface="+mn-ea"/>
                  <a:sym typeface="+mn-lt"/>
                </a:rPr>
                <a:t>*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FC5F662-FD41-4443-4EFD-084D5002A76C}"/>
              </a:ext>
            </a:extLst>
          </p:cNvPr>
          <p:cNvSpPr txBox="1"/>
          <p:nvPr/>
        </p:nvSpPr>
        <p:spPr>
          <a:xfrm>
            <a:off x="1549111" y="5147118"/>
            <a:ext cx="9272175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2060"/>
                </a:solidFill>
              </a:rPr>
              <a:t>本章参考资料</a:t>
            </a:r>
            <a:r>
              <a:rPr lang="zh-CN" altLang="en-US" sz="1800" dirty="0">
                <a:solidFill>
                  <a:srgbClr val="002060"/>
                </a:solidFill>
              </a:rPr>
              <a:t>：</a:t>
            </a:r>
            <a:endParaRPr lang="en-US" altLang="zh-CN" sz="18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2060"/>
                </a:solidFill>
              </a:rPr>
              <a:t>1.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W. Richard Stevens</a:t>
            </a:r>
            <a:r>
              <a:rPr lang="en-US" altLang="zh-CN" dirty="0">
                <a:solidFill>
                  <a:srgbClr val="002060"/>
                </a:solidFill>
              </a:rPr>
              <a:t>,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UNIX</a:t>
            </a:r>
            <a:r>
              <a:rPr lang="zh-CN" altLang="en-US" sz="1800" dirty="0">
                <a:solidFill>
                  <a:srgbClr val="002060"/>
                </a:solidFill>
              </a:rPr>
              <a:t>网络编程 卷</a:t>
            </a:r>
            <a:r>
              <a:rPr lang="en-US" altLang="zh-CN" sz="1800" dirty="0">
                <a:solidFill>
                  <a:srgbClr val="002060"/>
                </a:solidFill>
              </a:rPr>
              <a:t>1:</a:t>
            </a:r>
            <a:r>
              <a:rPr lang="zh-CN" altLang="en-US" sz="1800" dirty="0">
                <a:solidFill>
                  <a:srgbClr val="002060"/>
                </a:solidFill>
              </a:rPr>
              <a:t>套接字联网</a:t>
            </a:r>
            <a:r>
              <a:rPr lang="en-US" altLang="zh-CN" sz="1800" dirty="0">
                <a:solidFill>
                  <a:srgbClr val="002060"/>
                </a:solidFill>
              </a:rPr>
              <a:t>API(</a:t>
            </a:r>
            <a:r>
              <a:rPr lang="zh-CN" altLang="en-US" sz="1800" dirty="0">
                <a:solidFill>
                  <a:srgbClr val="002060"/>
                </a:solidFill>
              </a:rPr>
              <a:t>第</a:t>
            </a:r>
            <a:r>
              <a:rPr lang="en-US" altLang="zh-CN" sz="1800" dirty="0">
                <a:solidFill>
                  <a:srgbClr val="002060"/>
                </a:solidFill>
              </a:rPr>
              <a:t>3</a:t>
            </a:r>
            <a:r>
              <a:rPr lang="zh-CN" altLang="en-US" sz="1800" dirty="0">
                <a:solidFill>
                  <a:srgbClr val="002060"/>
                </a:solidFill>
              </a:rPr>
              <a:t>版</a:t>
            </a:r>
            <a:r>
              <a:rPr lang="en-US" altLang="zh-CN" sz="1800" dirty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2060"/>
                </a:solidFill>
              </a:rPr>
              <a:t>2.</a:t>
            </a:r>
            <a:r>
              <a:rPr lang="zh-CN" altLang="en-US" sz="1800" dirty="0">
                <a:solidFill>
                  <a:srgbClr val="002060"/>
                </a:solidFill>
              </a:rPr>
              <a:t>宋敬彬，</a:t>
            </a:r>
            <a:r>
              <a:rPr lang="en-US" altLang="zh-CN" sz="1800" dirty="0" err="1">
                <a:solidFill>
                  <a:srgbClr val="002060"/>
                </a:solidFill>
              </a:rPr>
              <a:t>linux</a:t>
            </a:r>
            <a:r>
              <a:rPr lang="zh-CN" altLang="en-US" sz="1800" dirty="0">
                <a:solidFill>
                  <a:srgbClr val="002060"/>
                </a:solidFill>
              </a:rPr>
              <a:t>网络编程</a:t>
            </a:r>
            <a:r>
              <a:rPr lang="en-US" altLang="zh-CN" sz="1800" dirty="0">
                <a:solidFill>
                  <a:srgbClr val="002060"/>
                </a:solidFill>
              </a:rPr>
              <a:t>(</a:t>
            </a:r>
            <a:r>
              <a:rPr lang="zh-CN" altLang="en-US" sz="1800" dirty="0">
                <a:solidFill>
                  <a:srgbClr val="002060"/>
                </a:solidFill>
              </a:rPr>
              <a:t>第</a:t>
            </a:r>
            <a:r>
              <a:rPr lang="en-US" altLang="zh-CN" sz="1800" dirty="0">
                <a:solidFill>
                  <a:srgbClr val="002060"/>
                </a:solidFill>
              </a:rPr>
              <a:t>2</a:t>
            </a:r>
            <a:r>
              <a:rPr lang="zh-CN" altLang="en-US" sz="1800" dirty="0">
                <a:solidFill>
                  <a:srgbClr val="002060"/>
                </a:solidFill>
              </a:rPr>
              <a:t>版</a:t>
            </a:r>
            <a:r>
              <a:rPr lang="en-US" altLang="zh-CN" sz="1800" dirty="0">
                <a:solidFill>
                  <a:srgbClr val="002060"/>
                </a:solidFill>
              </a:rPr>
              <a:t>)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5537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61C7F-B345-3244-982D-F9421328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Berkeley UNIX Sockets API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A6803B-CD33-E049-904E-0045C001D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Berkeley </a:t>
            </a:r>
            <a:r>
              <a:rPr lang="zh-CN" altLang="en-US" sz="3200" dirty="0"/>
              <a:t>套接字</a:t>
            </a:r>
          </a:p>
          <a:p>
            <a:pPr marL="914400" lvl="1" indent="-457200"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800" dirty="0"/>
              <a:t>ARPA</a:t>
            </a:r>
            <a:r>
              <a:rPr lang="zh-CN" altLang="en-US" sz="2800" dirty="0"/>
              <a:t>要求伯克利分校将</a:t>
            </a:r>
            <a:r>
              <a:rPr lang="en-US" altLang="zh-CN" sz="2800" dirty="0"/>
              <a:t>TCP/IP</a:t>
            </a:r>
            <a:r>
              <a:rPr lang="zh-CN" altLang="en-US" sz="2800" dirty="0"/>
              <a:t>移植到</a:t>
            </a:r>
            <a:r>
              <a:rPr lang="en-US" altLang="zh-CN" sz="2800" dirty="0"/>
              <a:t>UNIX</a:t>
            </a:r>
            <a:r>
              <a:rPr lang="zh-CN" altLang="en-US" sz="2800" dirty="0"/>
              <a:t>中</a:t>
            </a:r>
          </a:p>
          <a:p>
            <a:pPr marL="914400" lvl="1" indent="-457200"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需要创建一个接口，便于应用程序使用这个接口进行网络通信</a:t>
            </a:r>
          </a:p>
          <a:p>
            <a:pPr marL="914400" lvl="1" indent="-457200"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尽可能使用现有的系统调用，称为</a:t>
            </a:r>
            <a:r>
              <a:rPr lang="en-US" altLang="zh-CN" sz="2800" dirty="0"/>
              <a:t>BSD UNIX </a:t>
            </a:r>
            <a:r>
              <a:rPr lang="zh-CN" altLang="en-US" sz="2800" dirty="0"/>
              <a:t>套接字</a:t>
            </a:r>
            <a:endParaRPr lang="en-US" altLang="zh-CN" sz="2800" dirty="0"/>
          </a:p>
          <a:p>
            <a:pPr lvl="2">
              <a:buClr>
                <a:srgbClr val="FF3300"/>
              </a:buClr>
              <a:buFont typeface="Wingdings" pitchFamily="2" charset="2"/>
              <a:buChar char="n"/>
            </a:pPr>
            <a:r>
              <a:rPr lang="en-US" altLang="zh-CN" dirty="0"/>
              <a:t>BSD</a:t>
            </a:r>
            <a:r>
              <a:rPr lang="zh-CN" altLang="en-US" dirty="0"/>
              <a:t>，</a:t>
            </a:r>
            <a:r>
              <a:rPr lang="en" altLang="zh-CN" dirty="0"/>
              <a:t>Berkeley Software Distribution</a:t>
            </a:r>
            <a:endParaRPr lang="zh-CN" altLang="en-US" dirty="0"/>
          </a:p>
          <a:p>
            <a:pPr marL="914400" lvl="1" indent="-457200"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成为事实上的标准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083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3E2D5-BEC2-D149-A89C-459A41EE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主动套接字和被动套接字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37142-E998-3640-B29C-9F7870D5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创建方式相同，使用方式不同</a:t>
            </a:r>
          </a:p>
          <a:p>
            <a:pPr lvl="1"/>
            <a:r>
              <a:rPr lang="zh-CN" altLang="en-US" dirty="0"/>
              <a:t>被动：等待传入连接的套接字，如服务器套接字</a:t>
            </a:r>
          </a:p>
          <a:p>
            <a:pPr lvl="1"/>
            <a:r>
              <a:rPr lang="zh-CN" altLang="en-US" dirty="0"/>
              <a:t>主动：发起连接的套接字，如客户端套接字</a:t>
            </a:r>
          </a:p>
          <a:p>
            <a:r>
              <a:rPr lang="zh-CN" altLang="en-US" dirty="0"/>
              <a:t>指明端到端地址：创建时不指定，使用时指明（</a:t>
            </a:r>
            <a:r>
              <a:rPr lang="en-US" altLang="zh-CN" dirty="0"/>
              <a:t>TCP/IP</a:t>
            </a:r>
            <a:r>
              <a:rPr lang="zh-CN" altLang="en-US" dirty="0"/>
              <a:t>需要指明协议端口号和</a:t>
            </a:r>
            <a:r>
              <a:rPr lang="en-US" altLang="zh-CN" dirty="0"/>
              <a:t>IP</a:t>
            </a:r>
            <a:r>
              <a:rPr lang="zh-CN" altLang="en-US" dirty="0"/>
              <a:t>地址）</a:t>
            </a:r>
          </a:p>
          <a:p>
            <a:pPr lvl="1"/>
            <a:r>
              <a:rPr lang="en-US" altLang="zh-CN" dirty="0"/>
              <a:t>TCP/IP</a:t>
            </a:r>
            <a:r>
              <a:rPr lang="zh-CN" altLang="en-US" dirty="0"/>
              <a:t>协议族：</a:t>
            </a:r>
            <a:r>
              <a:rPr lang="en-US" altLang="zh-CN" dirty="0"/>
              <a:t>PF_INET</a:t>
            </a:r>
          </a:p>
          <a:p>
            <a:pPr lvl="1"/>
            <a:r>
              <a:rPr lang="en-US" altLang="zh-CN" dirty="0"/>
              <a:t>TCP/IP</a:t>
            </a:r>
            <a:r>
              <a:rPr lang="zh-CN" altLang="en-US" dirty="0"/>
              <a:t>地址族：</a:t>
            </a:r>
            <a:r>
              <a:rPr lang="en-US" altLang="zh-CN" dirty="0"/>
              <a:t>AF_INET</a:t>
            </a:r>
          </a:p>
          <a:p>
            <a:pPr marL="45720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PF</a:t>
            </a:r>
            <a:r>
              <a:rPr lang="zh-CN" altLang="en-US" dirty="0"/>
              <a:t>是</a:t>
            </a:r>
            <a:r>
              <a:rPr lang="en-US" altLang="zh-CN" dirty="0"/>
              <a:t>protocol family</a:t>
            </a:r>
            <a:r>
              <a:rPr lang="zh-CN" altLang="en-US" dirty="0"/>
              <a:t>，</a:t>
            </a:r>
            <a:r>
              <a:rPr lang="en-US" altLang="zh-CN" dirty="0"/>
              <a:t>AF</a:t>
            </a:r>
            <a:r>
              <a:rPr lang="zh-CN" altLang="en-US" dirty="0"/>
              <a:t>是</a:t>
            </a:r>
            <a:r>
              <a:rPr lang="en-US" altLang="zh-CN" dirty="0"/>
              <a:t>address family</a:t>
            </a:r>
            <a:r>
              <a:rPr lang="zh-CN" altLang="en-US" dirty="0"/>
              <a:t>，</a:t>
            </a:r>
            <a:r>
              <a:rPr lang="en-US" altLang="zh-CN" dirty="0"/>
              <a:t>TCP/IP</a:t>
            </a:r>
            <a:r>
              <a:rPr lang="zh-CN" altLang="en-US" dirty="0"/>
              <a:t>套接字设计者认为可能某个协议族有多种形式的地址，所以在</a:t>
            </a:r>
            <a:r>
              <a:rPr lang="en-US" altLang="zh-CN" dirty="0"/>
              <a:t>API</a:t>
            </a:r>
            <a:r>
              <a:rPr lang="zh-CN" altLang="en-US" dirty="0"/>
              <a:t>上把它们分开了，创建</a:t>
            </a:r>
            <a:r>
              <a:rPr lang="en-US" altLang="zh-CN" dirty="0"/>
              <a:t>socket</a:t>
            </a:r>
            <a:r>
              <a:rPr lang="zh-CN" altLang="en-US" dirty="0"/>
              <a:t>用</a:t>
            </a:r>
            <a:r>
              <a:rPr lang="en-US" altLang="zh-CN" dirty="0"/>
              <a:t>PF</a:t>
            </a:r>
            <a:r>
              <a:rPr lang="zh-CN" altLang="en-US" dirty="0"/>
              <a:t>，</a:t>
            </a:r>
            <a:r>
              <a:rPr lang="en-US" altLang="zh-CN" dirty="0"/>
              <a:t>bind/connect</a:t>
            </a:r>
            <a:r>
              <a:rPr lang="zh-CN" altLang="en-US" dirty="0"/>
              <a:t>用</a:t>
            </a:r>
            <a:r>
              <a:rPr lang="en-US" altLang="zh-CN" dirty="0"/>
              <a:t>AF</a:t>
            </a:r>
            <a:r>
              <a:rPr lang="zh-CN" altLang="en-US" dirty="0"/>
              <a:t>。但如今一个</a:t>
            </a:r>
            <a:r>
              <a:rPr lang="en-US" altLang="zh-CN" dirty="0"/>
              <a:t>PF</a:t>
            </a:r>
            <a:r>
              <a:rPr lang="zh-CN" altLang="en-US" dirty="0"/>
              <a:t>只有一个</a:t>
            </a:r>
            <a:r>
              <a:rPr lang="en-US" altLang="zh-CN" dirty="0"/>
              <a:t>AF</a:t>
            </a:r>
            <a:r>
              <a:rPr lang="zh-CN" altLang="en-US" dirty="0"/>
              <a:t>，从来没有过例外，所以可混用）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196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C25D5-EBC9-3C48-996A-14C4575C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套接字类型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CD832-6FFB-7C45-8A99-65278F235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>
                <a:latin typeface="+mn-ea"/>
              </a:rPr>
              <a:t>套接字支持多种通信协议：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Unix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 Unix</a:t>
            </a:r>
            <a:r>
              <a:rPr lang="zh-CN" altLang="en-US" dirty="0">
                <a:latin typeface="+mn-ea"/>
              </a:rPr>
              <a:t>系统内部协议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INET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 IP</a:t>
            </a:r>
            <a:r>
              <a:rPr lang="zh-CN" altLang="en-US" dirty="0">
                <a:latin typeface="+mn-ea"/>
              </a:rPr>
              <a:t>版本</a:t>
            </a:r>
            <a:r>
              <a:rPr lang="en-US" altLang="zh-CN" dirty="0">
                <a:latin typeface="+mn-ea"/>
              </a:rPr>
              <a:t>4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INET6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IP</a:t>
            </a:r>
            <a:r>
              <a:rPr lang="zh-CN" altLang="en-US" dirty="0">
                <a:latin typeface="+mn-ea"/>
              </a:rPr>
              <a:t>版本</a:t>
            </a:r>
            <a:r>
              <a:rPr lang="en-US" altLang="zh-CN" dirty="0">
                <a:latin typeface="+mn-ea"/>
              </a:rPr>
              <a:t>6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>
                <a:latin typeface="+mn-ea"/>
              </a:rPr>
              <a:t>套接字类型，即应用程序希望的通信服务类型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SOCKET_DGRAM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双向不可靠数据报，对应</a:t>
            </a:r>
            <a:r>
              <a:rPr lang="en-US" altLang="zh-CN" dirty="0">
                <a:latin typeface="+mn-ea"/>
              </a:rPr>
              <a:t>UDP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SOCKET_STREAM</a:t>
            </a:r>
            <a:r>
              <a:rPr lang="zh-CN" altLang="en-US" dirty="0">
                <a:latin typeface="+mn-ea"/>
              </a:rPr>
              <a:t>：双向可靠数据流，对应</a:t>
            </a:r>
            <a:r>
              <a:rPr lang="en-US" altLang="zh-CN" dirty="0">
                <a:latin typeface="+mn-ea"/>
              </a:rPr>
              <a:t>TCP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en-US" altLang="zh-CN" dirty="0">
                <a:latin typeface="+mn-ea"/>
              </a:rPr>
              <a:t>SOCKET_RAW</a:t>
            </a:r>
            <a:r>
              <a:rPr lang="zh-CN" altLang="en-US" dirty="0">
                <a:latin typeface="+mn-ea"/>
              </a:rPr>
              <a:t>：低于传输层的低级协议或物理网络提供的套接字类型，可以访问内部网络接口。</a:t>
            </a:r>
          </a:p>
        </p:txBody>
      </p:sp>
    </p:spTree>
    <p:extLst>
      <p:ext uri="{BB962C8B-B14F-4D97-AF65-F5344CB8AC3E}">
        <p14:creationId xmlns:p14="http://schemas.microsoft.com/office/powerpoint/2010/main" val="3254014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DDB91-1243-AC4F-B1E6-CD1995E8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地址结构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101BEC-1FDC-C249-A383-46B534F30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/>
              <a:t>Socket </a:t>
            </a:r>
            <a:r>
              <a:rPr lang="zh-CN" altLang="en-US" sz="3200" dirty="0"/>
              <a:t>通用地址结构</a:t>
            </a:r>
            <a:r>
              <a:rPr lang="en-US" altLang="zh-CN" sz="3200" dirty="0" err="1"/>
              <a:t>sockaddr</a:t>
            </a:r>
            <a:endParaRPr lang="en-US" altLang="zh-CN" sz="3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/>
              <a:t>Socket</a:t>
            </a:r>
            <a:r>
              <a:rPr lang="zh-CN" altLang="en-US" sz="3200" dirty="0"/>
              <a:t>是传输层</a:t>
            </a:r>
            <a:r>
              <a:rPr lang="en-US" altLang="zh-CN" sz="3200" dirty="0"/>
              <a:t>/</a:t>
            </a:r>
            <a:r>
              <a:rPr lang="zh-CN" altLang="en-US" sz="3200" dirty="0"/>
              <a:t>网络层编程接口，由于传输层</a:t>
            </a:r>
            <a:r>
              <a:rPr lang="en-US" altLang="zh-CN" sz="3200" dirty="0"/>
              <a:t>/</a:t>
            </a:r>
            <a:r>
              <a:rPr lang="zh-CN" altLang="en-US" sz="3200" dirty="0"/>
              <a:t>网络层的各种实现不同，可能会有不同的编址方案。通用地址为了适应这种需求而定义。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通用地址有很大局限性，实际并不具有通用性，例如针对</a:t>
            </a:r>
            <a:r>
              <a:rPr lang="en-US" altLang="zh-CN" sz="3200" dirty="0"/>
              <a:t>AF_INET6/AF_LOCAL</a:t>
            </a:r>
            <a:r>
              <a:rPr lang="zh-CN" altLang="en-US" sz="3200" dirty="0"/>
              <a:t>类型的</a:t>
            </a:r>
            <a:r>
              <a:rPr lang="en-US" altLang="zh-CN" sz="3200" dirty="0"/>
              <a:t>Socket</a:t>
            </a:r>
            <a:r>
              <a:rPr lang="zh-CN" altLang="en-US" sz="3200" dirty="0"/>
              <a:t>地址，</a:t>
            </a:r>
            <a:r>
              <a:rPr lang="en-US" altLang="zh-CN" sz="3200" dirty="0" err="1"/>
              <a:t>sockaddr</a:t>
            </a:r>
            <a:r>
              <a:rPr lang="zh-CN" altLang="en-US" sz="3200" dirty="0"/>
              <a:t>结构实际上只能标识出这个地址的类型。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34432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>
            <a:extLst>
              <a:ext uri="{FF2B5EF4-FFF2-40B4-BE49-F238E27FC236}">
                <a16:creationId xmlns:a16="http://schemas.microsoft.com/office/drawing/2014/main" id="{A8E501C6-17CF-7142-9BD7-B62B0D669FBA}"/>
              </a:ext>
            </a:extLst>
          </p:cNvPr>
          <p:cNvGrpSpPr>
            <a:grpSpLocks/>
          </p:cNvGrpSpPr>
          <p:nvPr/>
        </p:nvGrpSpPr>
        <p:grpSpPr bwMode="auto">
          <a:xfrm>
            <a:off x="4503682" y="1129370"/>
            <a:ext cx="2413000" cy="4346575"/>
            <a:chOff x="1143000" y="1858345"/>
            <a:chExt cx="2413000" cy="4345993"/>
          </a:xfrm>
        </p:grpSpPr>
        <p:sp>
          <p:nvSpPr>
            <p:cNvPr id="5" name="Rectangle 13">
              <a:extLst>
                <a:ext uri="{FF2B5EF4-FFF2-40B4-BE49-F238E27FC236}">
                  <a16:creationId xmlns:a16="http://schemas.microsoft.com/office/drawing/2014/main" id="{4FE91D89-35C2-FC40-A69D-DECD062A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1858345"/>
              <a:ext cx="2413000" cy="5080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 err="1">
                  <a:solidFill>
                    <a:srgbClr val="000000"/>
                  </a:solidFill>
                  <a:latin typeface="+mn-ea"/>
                  <a:cs typeface="Comic Sans MS" charset="0"/>
                </a:rPr>
                <a:t>sa_len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charset="0"/>
              </a:endParaRPr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8262B447-5493-404C-9DD7-D9CD5E429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2362200"/>
              <a:ext cx="2413000" cy="5080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 err="1">
                  <a:solidFill>
                    <a:srgbClr val="000000"/>
                  </a:solidFill>
                  <a:latin typeface="+mn-ea"/>
                  <a:cs typeface="Comic Sans MS" charset="0"/>
                </a:rPr>
                <a:t>sa_family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charset="0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A3AE2F5C-A9E1-644A-8FE8-8377ED768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2876938"/>
              <a:ext cx="2413000" cy="33274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 err="1">
                  <a:solidFill>
                    <a:srgbClr val="000000"/>
                  </a:solidFill>
                  <a:latin typeface="+mn-ea"/>
                  <a:cs typeface="Comic Sans MS" charset="0"/>
                </a:rPr>
                <a:t>sa_data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charset="0"/>
              </a:endParaRPr>
            </a:p>
          </p:txBody>
        </p:sp>
      </p:grpSp>
      <p:grpSp>
        <p:nvGrpSpPr>
          <p:cNvPr id="8" name="Group 15">
            <a:extLst>
              <a:ext uri="{FF2B5EF4-FFF2-40B4-BE49-F238E27FC236}">
                <a16:creationId xmlns:a16="http://schemas.microsoft.com/office/drawing/2014/main" id="{FE4351BA-6E8D-5C41-A80E-F73398691017}"/>
              </a:ext>
            </a:extLst>
          </p:cNvPr>
          <p:cNvGrpSpPr>
            <a:grpSpLocks/>
          </p:cNvGrpSpPr>
          <p:nvPr/>
        </p:nvGrpSpPr>
        <p:grpSpPr bwMode="auto">
          <a:xfrm>
            <a:off x="7437382" y="1110320"/>
            <a:ext cx="2413000" cy="4318000"/>
            <a:chOff x="5486400" y="1905000"/>
            <a:chExt cx="2413000" cy="4318000"/>
          </a:xfrm>
        </p:grpSpPr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8F74012D-D8FA-5545-A590-D5154CBED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1905000"/>
              <a:ext cx="2413000" cy="5080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charset="0"/>
                </a:rPr>
                <a:t>length</a:t>
              </a: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6346AFC9-C588-7E48-B2FA-73EFDEE0E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362200"/>
              <a:ext cx="2413000" cy="3860800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+mn-ea"/>
                <a:cs typeface="Comic Sans MS" charset="0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8CB3D8D1-D651-AE4C-817E-C67350BF4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362200"/>
              <a:ext cx="2413000" cy="5080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charset="0"/>
                </a:rPr>
                <a:t>AF_INET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5B510B25-0EE6-484C-A08D-A9A64BA4B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895600"/>
              <a:ext cx="2413000" cy="5080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charset="0"/>
                </a:rPr>
                <a:t>port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A99567FB-3075-9943-A65D-FC774D2B3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429000"/>
              <a:ext cx="2413000" cy="11176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 err="1">
                  <a:solidFill>
                    <a:srgbClr val="000000"/>
                  </a:solidFill>
                  <a:latin typeface="+mn-ea"/>
                  <a:cs typeface="Comic Sans MS" charset="0"/>
                </a:rPr>
                <a:t>addr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charset="0"/>
              </a:endParaRPr>
            </a:p>
          </p:txBody>
        </p:sp>
        <p:sp>
          <p:nvSpPr>
            <p:cNvPr id="14" name="Rectangle 9" descr="50%">
              <a:extLst>
                <a:ext uri="{FF2B5EF4-FFF2-40B4-BE49-F238E27FC236}">
                  <a16:creationId xmlns:a16="http://schemas.microsoft.com/office/drawing/2014/main" id="{B903F165-A7FA-7A4B-AFC6-4E83631D1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572000"/>
              <a:ext cx="2413000" cy="16510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>
                <a:defRPr/>
              </a:pPr>
              <a:r>
                <a:rPr lang="en-US" sz="2800" b="1" dirty="0">
                  <a:solidFill>
                    <a:srgbClr val="000000"/>
                  </a:solidFill>
                  <a:latin typeface="+mn-ea"/>
                  <a:cs typeface="Comic Sans MS" charset="0"/>
                </a:rPr>
                <a:t>zero</a:t>
              </a:r>
            </a:p>
          </p:txBody>
        </p:sp>
      </p:grpSp>
      <p:sp>
        <p:nvSpPr>
          <p:cNvPr id="15" name="Rectangle 11">
            <a:extLst>
              <a:ext uri="{FF2B5EF4-FFF2-40B4-BE49-F238E27FC236}">
                <a16:creationId xmlns:a16="http://schemas.microsoft.com/office/drawing/2014/main" id="{2C3E95C3-DD78-D540-8121-1D82F9AF5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384" y="659093"/>
            <a:ext cx="1705596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cs typeface="Comic Sans MS" charset="0"/>
              </a:rPr>
              <a:t>sockaddr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cs typeface="Comic Sans MS" charset="0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8B1CC16E-D58A-F344-A3A7-D696E2876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156" y="632067"/>
            <a:ext cx="2123980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cs typeface="Comic Sans MS" charset="0"/>
              </a:rPr>
              <a:t>sockaddr_in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cs typeface="Comic Sans MS" charset="0"/>
            </a:endParaRP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EFC20F69-FFAC-2B47-849D-3C822242E11E}"/>
              </a:ext>
            </a:extLst>
          </p:cNvPr>
          <p:cNvSpPr txBox="1">
            <a:spLocks/>
          </p:cNvSpPr>
          <p:nvPr/>
        </p:nvSpPr>
        <p:spPr>
          <a:xfrm>
            <a:off x="9510657" y="6623707"/>
            <a:ext cx="625475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v"/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BCEBAD-F492-AB44-9151-7E089962DED4}" type="slidenum">
              <a:rPr lang="en-US" altLang="zh-CN" sz="1400" smtClean="0">
                <a:latin typeface="+mn-ea"/>
                <a:cs typeface="Comic Sans MS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400">
              <a:latin typeface="+mn-ea"/>
              <a:cs typeface="Comic Sans MS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AA34562-2992-3B4B-ACEA-45A8D11F0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346" y="641636"/>
            <a:ext cx="2324355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cs typeface="Comic Sans MS" charset="0"/>
              </a:rPr>
              <a:t>sockaddr_in6</a:t>
            </a: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BE483D0B-98AD-4B48-B490-64E1F1A1A556}"/>
              </a:ext>
            </a:extLst>
          </p:cNvPr>
          <p:cNvGrpSpPr>
            <a:grpSpLocks/>
          </p:cNvGrpSpPr>
          <p:nvPr/>
        </p:nvGrpSpPr>
        <p:grpSpPr bwMode="auto">
          <a:xfrm>
            <a:off x="1382657" y="1129370"/>
            <a:ext cx="2413000" cy="5205412"/>
            <a:chOff x="6251501" y="971940"/>
            <a:chExt cx="2413001" cy="5204414"/>
          </a:xfrm>
        </p:grpSpPr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7BA309D5-71BC-5C4A-9EF6-A83824EF2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01" y="971940"/>
              <a:ext cx="2413000" cy="5080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charset="0"/>
                </a:rPr>
                <a:t>length</a:t>
              </a: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AC187215-9C5B-9E48-9376-194E79CF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01" y="1429140"/>
              <a:ext cx="2413000" cy="3860800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+mn-ea"/>
                <a:cs typeface="Comic Sans MS" charset="0"/>
              </a:endParaRP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B649D98E-E486-624D-803D-3D5B92D44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01" y="1429140"/>
              <a:ext cx="2413000" cy="5080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charset="0"/>
                </a:rPr>
                <a:t>AF_INET6</a:t>
              </a: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2B4CEB16-2A96-A24C-851B-07EAFDB83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01" y="1962540"/>
              <a:ext cx="2413000" cy="5080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>
                  <a:solidFill>
                    <a:srgbClr val="000000"/>
                  </a:solidFill>
                  <a:latin typeface="+mn-ea"/>
                  <a:cs typeface="Comic Sans MS" charset="0"/>
                </a:rPr>
                <a:t>port</a:t>
              </a:r>
            </a:p>
          </p:txBody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FF31174D-DEE8-234B-AEFA-5D8E8E0CE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01" y="2495940"/>
              <a:ext cx="2413000" cy="11176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+mn-ea"/>
                  <a:cs typeface="Comic Sans MS" charset="0"/>
                </a:rPr>
                <a:t>Flow-label</a:t>
              </a:r>
            </a:p>
          </p:txBody>
        </p:sp>
        <p:sp>
          <p:nvSpPr>
            <p:cNvPr id="25" name="Rectangle 9" descr="50%">
              <a:extLst>
                <a:ext uri="{FF2B5EF4-FFF2-40B4-BE49-F238E27FC236}">
                  <a16:creationId xmlns:a16="http://schemas.microsoft.com/office/drawing/2014/main" id="{7F9BD999-35DF-BF47-87E0-1B55A8148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01" y="4525671"/>
              <a:ext cx="2413001" cy="1650683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>
                <a:defRPr/>
              </a:pPr>
              <a:r>
                <a:rPr lang="en-US" sz="2800" b="1" dirty="0">
                  <a:solidFill>
                    <a:srgbClr val="000000"/>
                  </a:solidFill>
                  <a:latin typeface="+mn-ea"/>
                  <a:cs typeface="Comic Sans MS" charset="0"/>
                </a:rPr>
                <a:t>Scope ID</a:t>
              </a: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058D6B99-E575-C148-ADD1-7D1BABE76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01" y="3615613"/>
              <a:ext cx="2413000" cy="111760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v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 err="1">
                  <a:solidFill>
                    <a:srgbClr val="000000"/>
                  </a:solidFill>
                  <a:latin typeface="+mn-ea"/>
                  <a:cs typeface="Comic Sans MS" charset="0"/>
                </a:rPr>
                <a:t>addr</a:t>
              </a:r>
              <a:endParaRPr lang="en-US" altLang="zh-CN" b="1" dirty="0">
                <a:solidFill>
                  <a:srgbClr val="000000"/>
                </a:solidFill>
                <a:latin typeface="+mn-ea"/>
                <a:cs typeface="Comic Sans MS" charset="0"/>
              </a:endParaRPr>
            </a:p>
          </p:txBody>
        </p:sp>
      </p:grpSp>
      <p:sp>
        <p:nvSpPr>
          <p:cNvPr id="27" name="TextBox 28">
            <a:extLst>
              <a:ext uri="{FF2B5EF4-FFF2-40B4-BE49-F238E27FC236}">
                <a16:creationId xmlns:a16="http://schemas.microsoft.com/office/drawing/2014/main" id="{A8DB808F-48A3-3247-B13B-501D85FEC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220" y="6455432"/>
            <a:ext cx="12955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v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+mn-ea"/>
                <a:cs typeface="Comic Sans MS" charset="0"/>
              </a:rPr>
              <a:t>28 bytes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E7FEB482-7DE8-D144-A8A0-9A46E261D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770" y="5644220"/>
            <a:ext cx="1212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v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+mn-ea"/>
                <a:cs typeface="Comic Sans MS" charset="0"/>
              </a:rPr>
              <a:t>variable</a:t>
            </a:r>
          </a:p>
        </p:txBody>
      </p:sp>
      <p:sp>
        <p:nvSpPr>
          <p:cNvPr id="29" name="TextBox 30">
            <a:extLst>
              <a:ext uri="{FF2B5EF4-FFF2-40B4-BE49-F238E27FC236}">
                <a16:creationId xmlns:a16="http://schemas.microsoft.com/office/drawing/2014/main" id="{58F332B9-FA5D-054D-89AB-414F1C757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1432" y="5723595"/>
            <a:ext cx="12955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v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+mn-ea"/>
                <a:cs typeface="Comic Sans MS" charset="0"/>
              </a:rPr>
              <a:t>16 bytes</a:t>
            </a: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4410E59E-8C26-B64D-BBBE-B6BCCA0AE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1" y="-50812"/>
            <a:ext cx="9438416" cy="788738"/>
          </a:xfrm>
        </p:spPr>
        <p:txBody>
          <a:bodyPr>
            <a:normAutofit/>
          </a:bodyPr>
          <a:lstStyle/>
          <a:p>
            <a:r>
              <a:rPr lang="en-US" altLang="zh-CN" dirty="0"/>
              <a:t>Socket IPv4 IPv6 </a:t>
            </a:r>
            <a:r>
              <a:rPr lang="zh-CN" altLang="en-US" dirty="0"/>
              <a:t>地址结构与通用结构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943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8FBF667C-ED06-7040-B56F-3CB73653C814}"/>
              </a:ext>
            </a:extLst>
          </p:cNvPr>
          <p:cNvSpPr/>
          <p:nvPr/>
        </p:nvSpPr>
        <p:spPr>
          <a:xfrm>
            <a:off x="0" y="1977340"/>
            <a:ext cx="12192000" cy="48806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FDB0C8-F0D8-5B47-8289-3B6E4231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Socket IPv4 IPv6 </a:t>
            </a:r>
            <a:r>
              <a:rPr lang="zh-CN" altLang="en-US" dirty="0"/>
              <a:t>地址结构与通用结构（</a:t>
            </a:r>
            <a:r>
              <a:rPr lang="en-US" altLang="zh-CN" dirty="0"/>
              <a:t>Linux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5D0A06-515D-C14D-B3E8-FF44BA37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219" y="3495550"/>
            <a:ext cx="1968500" cy="901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58F321-627D-5A44-9FCD-7D8C485C8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84" y="1977340"/>
            <a:ext cx="5816600" cy="2679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15BD56-8FBC-2147-B989-97BCBE180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99806"/>
            <a:ext cx="5499100" cy="17907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4813D90-9977-B044-ABC8-41C4BE1746F2}"/>
              </a:ext>
            </a:extLst>
          </p:cNvPr>
          <p:cNvSpPr/>
          <p:nvPr/>
        </p:nvSpPr>
        <p:spPr>
          <a:xfrm>
            <a:off x="7945303" y="15251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netinet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in.h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39992C-D59A-354C-BEB9-1A5F20A64EED}"/>
              </a:ext>
            </a:extLst>
          </p:cNvPr>
          <p:cNvSpPr/>
          <p:nvPr/>
        </p:nvSpPr>
        <p:spPr>
          <a:xfrm>
            <a:off x="796344" y="147955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&lt;bits/socket.h&gt;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B6513E2-3F42-9945-8174-6F519E639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16" y="2706565"/>
            <a:ext cx="2616200" cy="1117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1569A90-AFB7-4844-8EF5-33BFF9C85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5545" y="2028598"/>
            <a:ext cx="3556000" cy="50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B544D9B-3A52-9E4E-8319-BC3A02A3BE42}"/>
              </a:ext>
            </a:extLst>
          </p:cNvPr>
          <p:cNvSpPr/>
          <p:nvPr/>
        </p:nvSpPr>
        <p:spPr>
          <a:xfrm>
            <a:off x="3002709" y="1479554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&lt;bits/</a:t>
            </a:r>
            <a:r>
              <a:rPr lang="en" altLang="zh-CN" b="0" i="0" u="none" strike="noStrike" dirty="0" err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sockaddr.h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FA9B889-4663-D64A-9566-1FE653257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769" y="4567217"/>
            <a:ext cx="2984500" cy="1765300"/>
          </a:xfrm>
          <a:prstGeom prst="rect">
            <a:avLst/>
          </a:prstGeom>
        </p:spPr>
      </p:pic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31948592-6BDB-5C49-837D-348E9EF8605A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4813470" y="2769992"/>
            <a:ext cx="1612215" cy="725558"/>
          </a:xfrm>
          <a:prstGeom prst="curvedConnector2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B1E2E696-43B3-D54B-9131-C564F25197E9}"/>
              </a:ext>
            </a:extLst>
          </p:cNvPr>
          <p:cNvCxnSpPr>
            <a:cxnSpLocks/>
          </p:cNvCxnSpPr>
          <p:nvPr/>
        </p:nvCxnSpPr>
        <p:spPr>
          <a:xfrm rot="10800000">
            <a:off x="2831494" y="4702620"/>
            <a:ext cx="3264508" cy="992538"/>
          </a:xfrm>
          <a:prstGeom prst="curvedConnector3">
            <a:avLst>
              <a:gd name="adj1" fmla="val 50000"/>
            </a:avLst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线连接符 40">
            <a:extLst>
              <a:ext uri="{FF2B5EF4-FFF2-40B4-BE49-F238E27FC236}">
                <a16:creationId xmlns:a16="http://schemas.microsoft.com/office/drawing/2014/main" id="{22018AB2-F59D-D047-9F6C-B2D12E0C6748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 flipV="1">
            <a:off x="2973316" y="2536598"/>
            <a:ext cx="1200229" cy="728767"/>
          </a:xfrm>
          <a:prstGeom prst="curvedConnector2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613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B0547-17C6-9441-8DC0-16633B48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地址转换函数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F99C4-78B0-2849-927F-0D160D51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人们习惯使用 </a:t>
            </a:r>
            <a:r>
              <a:rPr lang="en-US" altLang="zh-CN" dirty="0"/>
              <a:t>202.112.14.151 </a:t>
            </a:r>
            <a:r>
              <a:rPr lang="zh-CN" altLang="en-US" dirty="0"/>
              <a:t>表示地址（点分十进制），但是这个本质是一个字符串而不是数值，因此在</a:t>
            </a:r>
            <a:r>
              <a:rPr lang="en" altLang="zh-CN" dirty="0"/>
              <a:t>socket</a:t>
            </a:r>
            <a:r>
              <a:rPr lang="zh-CN" altLang="en-US" dirty="0"/>
              <a:t>编程时，需要进行转换。此外还要考虑字节序的问题，为此可以使用如下一些函数：</a:t>
            </a:r>
          </a:p>
          <a:p>
            <a:pPr marL="457200" lvl="1" indent="0" algn="just">
              <a:buNone/>
            </a:pPr>
            <a:r>
              <a:rPr lang="zh-CN" altLang="en-US" dirty="0"/>
              <a:t> </a:t>
            </a:r>
            <a:r>
              <a:rPr lang="en-US" altLang="zh-CN" dirty="0"/>
              <a:t>#</a:t>
            </a:r>
            <a:r>
              <a:rPr lang="en" altLang="zh-CN" dirty="0"/>
              <a:t>include &lt;</a:t>
            </a:r>
            <a:r>
              <a:rPr lang="en" altLang="zh-CN" dirty="0" err="1"/>
              <a:t>arpa</a:t>
            </a:r>
            <a:r>
              <a:rPr lang="en" altLang="zh-CN" dirty="0"/>
              <a:t>/</a:t>
            </a:r>
            <a:r>
              <a:rPr lang="en" altLang="zh-CN" dirty="0" err="1"/>
              <a:t>inet.h</a:t>
            </a:r>
            <a:r>
              <a:rPr lang="en" altLang="zh-CN" dirty="0"/>
              <a:t>&gt;</a:t>
            </a:r>
          </a:p>
          <a:p>
            <a:pPr lvl="1" algn="just"/>
            <a:r>
              <a:rPr lang="en" altLang="zh-CN" dirty="0" err="1"/>
              <a:t>inet_aton</a:t>
            </a:r>
            <a:endParaRPr lang="en" altLang="zh-CN" dirty="0"/>
          </a:p>
          <a:p>
            <a:pPr lvl="1" algn="just"/>
            <a:r>
              <a:rPr lang="en" altLang="zh-CN" dirty="0" err="1"/>
              <a:t>inet_addr</a:t>
            </a:r>
            <a:endParaRPr lang="en" altLang="zh-CN" dirty="0"/>
          </a:p>
          <a:p>
            <a:pPr lvl="1" algn="just"/>
            <a:r>
              <a:rPr lang="en" altLang="zh-CN" dirty="0" err="1"/>
              <a:t>inet_ntoa</a:t>
            </a:r>
            <a:endParaRPr lang="en" altLang="zh-CN" dirty="0"/>
          </a:p>
          <a:p>
            <a:pPr lvl="1" algn="just"/>
            <a:r>
              <a:rPr lang="en" altLang="zh-CN" dirty="0" err="1"/>
              <a:t>inet_pton</a:t>
            </a:r>
            <a:endParaRPr lang="en" altLang="zh-CN" dirty="0"/>
          </a:p>
          <a:p>
            <a:pPr lvl="1" algn="just"/>
            <a:r>
              <a:rPr lang="en" altLang="zh-CN" dirty="0" err="1"/>
              <a:t>inet_ntop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998216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1CE6D-A53A-944C-B535-3FB7E071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地址转换函数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1F0987-AF87-0C46-944C-8EF72332B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inet_aton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char *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struct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in_addr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inp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返回：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串有效，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串有错</a:t>
            </a:r>
          </a:p>
          <a:p>
            <a:pPr marL="228600" lvl="1" indent="0"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inet_aton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所指的字符串转换成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位的网络字节序二进制，并通过指针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来存储。这个函数需要对字符串所指的地址进行有效性验证。但如果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为空，函数仍然成功，但不存储任何结果。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in_addr_t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inet_addr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char *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返回：若成功，返回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位二进制的网络字节序地址，若有错，则返回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INADDR_NONE</a:t>
            </a:r>
          </a:p>
          <a:p>
            <a:pPr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inet_addr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进行相同的转换，但不进行有效性验证，也就是说，所有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种可能的二进制值对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inet_addr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函数都是有效的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过时函数，不应再使用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583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1282E-B38B-5E41-A7E0-758F3469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地址转换函数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31CEF0-3B78-A046-A796-DFB278FBA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 *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inet_ntoa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(struct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in_addr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返回：指向点分十进制数串的指针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inet_ntoa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位的网络字节序二进制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IPv4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地址转换成相应的点分十进制数串。但由于返回值所指向的串留在静态内存中，这意味着函数是不可重入的。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需要注意的是这个函数是以结构为参数，而不是指针。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上述三个地址转换函数都只能处理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IPv4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协议，而不能处理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IPv6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地址。在同时要处理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IPv4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v6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的程序中，建议使用以下两个函数。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868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6DF4E-4C74-3042-87DF-BEF5DEAF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地址转换函数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E677A-8BBF-C641-B970-3E1F5D465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inet_pton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family,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char *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void *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74320" lvl="1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返回：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－输入无效，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出错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将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指向的字符串转换成二进制地址数值放到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char *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inet_ntop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family,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void *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char *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size_t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74320" lvl="1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返回：指向结果的指针－－成功，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－出错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pton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做相反的操作。</a:t>
            </a:r>
          </a:p>
          <a:p>
            <a:pPr lvl="1">
              <a:lnSpc>
                <a:spcPct val="11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family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参数可以是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AF_INET,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AF_INET6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如果长度参数</a:t>
            </a:r>
            <a:r>
              <a:rPr lang="en-US" altLang="zh-CN" sz="20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太小，无法容纳表达式格式结果，则返回一个空串。另外，目标指针</a:t>
            </a:r>
            <a:r>
              <a:rPr lang="en-US" altLang="zh-CN" sz="20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调用前必须先由调用者分配空间。</a:t>
            </a:r>
          </a:p>
          <a:p>
            <a:pPr marL="0" indent="0">
              <a:buNone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822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9933" y="1433543"/>
            <a:ext cx="2790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rgbClr val="575757"/>
                </a:solidFill>
                <a:latin typeface="Algerian" panose="04020705040A02060702" pitchFamily="82" charset="0"/>
                <a:cs typeface="+mn-ea"/>
                <a:sym typeface="+mn-lt"/>
              </a:rPr>
              <a:t>01</a:t>
            </a:r>
            <a:endParaRPr lang="zh-CN" altLang="en-US" sz="13800" b="1" dirty="0">
              <a:solidFill>
                <a:srgbClr val="575757"/>
              </a:solidFill>
              <a:latin typeface="Algerian" panose="04020705040A02060702" pitchFamily="82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84430" y="2156817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网络编程相关基础知识</a:t>
            </a:r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" fmla="*/ 0 w 8940801"/>
              <a:gd name="connsiteY0" fmla="*/ 5653314 h 5653314"/>
              <a:gd name="connsiteX1" fmla="*/ 8940801 w 8940801"/>
              <a:gd name="connsiteY1" fmla="*/ 0 h 5653314"/>
              <a:gd name="connsiteX2" fmla="*/ 8940801 w 8940801"/>
              <a:gd name="connsiteY2" fmla="*/ 5595257 h 5653314"/>
              <a:gd name="connsiteX3" fmla="*/ 0 w 8940801"/>
              <a:gd name="connsiteY3" fmla="*/ 5653314 h 5653314"/>
              <a:gd name="connsiteX0" fmla="*/ 0 w 8940801"/>
              <a:gd name="connsiteY0" fmla="*/ 5607594 h 5607594"/>
              <a:gd name="connsiteX1" fmla="*/ 8940801 w 8940801"/>
              <a:gd name="connsiteY1" fmla="*/ 0 h 5607594"/>
              <a:gd name="connsiteX2" fmla="*/ 8940801 w 8940801"/>
              <a:gd name="connsiteY2" fmla="*/ 5595257 h 5607594"/>
              <a:gd name="connsiteX3" fmla="*/ 0 w 8940801"/>
              <a:gd name="connsiteY3" fmla="*/ 5607594 h 560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9367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1E582-B279-2544-B843-7F8E3E90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地址转换函数小结</a:t>
            </a:r>
            <a:endParaRPr kumimoji="1" lang="zh-CN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790EC48-0CC8-DA49-8239-CB29A3DA7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388" y="1941514"/>
            <a:ext cx="13779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 err="1">
                <a:solidFill>
                  <a:srgbClr val="080808"/>
                </a:solidFill>
                <a:latin typeface="+mn-ea"/>
                <a:ea typeface="+mn-ea"/>
              </a:rPr>
              <a:t>in_addr</a:t>
            </a:r>
            <a:r>
              <a:rPr lang="en-US" altLang="zh-CN" sz="1800" b="0" dirty="0">
                <a:solidFill>
                  <a:srgbClr val="080808"/>
                </a:solidFill>
                <a:latin typeface="+mn-ea"/>
                <a:ea typeface="+mn-ea"/>
              </a:rPr>
              <a:t> { }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080808"/>
                </a:solidFill>
                <a:latin typeface="+mn-ea"/>
                <a:ea typeface="+mn-ea"/>
              </a:rPr>
              <a:t>32</a:t>
            </a:r>
            <a:r>
              <a:rPr lang="zh-CN" altLang="en-US" sz="1800" b="0" dirty="0">
                <a:solidFill>
                  <a:srgbClr val="080808"/>
                </a:solidFill>
                <a:latin typeface="+mn-ea"/>
                <a:ea typeface="+mn-ea"/>
              </a:rPr>
              <a:t>位二进制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080808"/>
                </a:solidFill>
                <a:latin typeface="+mn-ea"/>
                <a:ea typeface="+mn-ea"/>
              </a:rPr>
              <a:t>IPv4</a:t>
            </a: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31E9B11D-5A12-F045-B0E6-EB64A15FB4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1850" y="2925763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FE4FAEB-4F5A-DF4A-A49D-59F5C1872E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2925763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97FEE601-D807-D74D-A27C-75808AB92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175" y="5524500"/>
            <a:ext cx="1365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 dirty="0">
                <a:solidFill>
                  <a:srgbClr val="080808"/>
                </a:solidFill>
                <a:latin typeface="+mn-ea"/>
                <a:ea typeface="+mn-ea"/>
              </a:rPr>
              <a:t>点分十进制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 dirty="0">
                <a:solidFill>
                  <a:srgbClr val="080808"/>
                </a:solidFill>
                <a:latin typeface="+mn-ea"/>
                <a:ea typeface="+mn-ea"/>
              </a:rPr>
              <a:t>数</a:t>
            </a:r>
            <a:r>
              <a:rPr lang="en-US" altLang="zh-CN" sz="1800" b="0" dirty="0">
                <a:solidFill>
                  <a:srgbClr val="080808"/>
                </a:solidFill>
                <a:latin typeface="+mn-ea"/>
                <a:ea typeface="+mn-ea"/>
              </a:rPr>
              <a:t>IPv4</a:t>
            </a:r>
            <a:r>
              <a:rPr lang="zh-CN" altLang="en-US" sz="1800" b="0" dirty="0">
                <a:solidFill>
                  <a:srgbClr val="080808"/>
                </a:solidFill>
                <a:latin typeface="+mn-ea"/>
                <a:ea typeface="+mn-ea"/>
              </a:rPr>
              <a:t>地址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68B1B946-6056-E047-914B-34EB287C431B}"/>
              </a:ext>
            </a:extLst>
          </p:cNvPr>
          <p:cNvSpPr>
            <a:spLocks/>
          </p:cNvSpPr>
          <p:nvPr/>
        </p:nvSpPr>
        <p:spPr bwMode="auto">
          <a:xfrm>
            <a:off x="3011488" y="1989138"/>
            <a:ext cx="144462" cy="792162"/>
          </a:xfrm>
          <a:prstGeom prst="leftBrace">
            <a:avLst>
              <a:gd name="adj1" fmla="val 4569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6E69ADB0-96DF-2646-9BA6-8E7F2D164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425" y="2133601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数值格式</a:t>
            </a: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675B8BD8-B5DA-3F4A-92FE-34FBF5567F43}"/>
              </a:ext>
            </a:extLst>
          </p:cNvPr>
          <p:cNvSpPr>
            <a:spLocks/>
          </p:cNvSpPr>
          <p:nvPr/>
        </p:nvSpPr>
        <p:spPr bwMode="auto">
          <a:xfrm>
            <a:off x="3082926" y="5516563"/>
            <a:ext cx="144463" cy="792162"/>
          </a:xfrm>
          <a:prstGeom prst="leftBrace">
            <a:avLst>
              <a:gd name="adj1" fmla="val 4569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00A7A37F-3931-404C-B5FC-2BA9D17FB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425" y="5727701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表达格式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A85A076F-2EF9-8740-97C3-BC1BF0C38F82}"/>
              </a:ext>
            </a:extLst>
          </p:cNvPr>
          <p:cNvSpPr txBox="1">
            <a:spLocks noChangeArrowheads="1"/>
          </p:cNvSpPr>
          <p:nvPr/>
        </p:nvSpPr>
        <p:spPr bwMode="auto">
          <a:xfrm rot="10800000">
            <a:off x="3000931" y="3185562"/>
            <a:ext cx="738664" cy="198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inet_pton(AF_INET)</a:t>
            </a:r>
          </a:p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inet_aton,inet_addr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34AF836A-3EF6-5E47-AC74-175C2378A61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>
            <a:off x="3943906" y="3180845"/>
            <a:ext cx="738664" cy="197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dirty="0" err="1">
                <a:solidFill>
                  <a:srgbClr val="080808"/>
                </a:solidFill>
                <a:latin typeface="+mn-ea"/>
                <a:ea typeface="+mn-ea"/>
              </a:rPr>
              <a:t>inet_ntop</a:t>
            </a:r>
            <a:r>
              <a:rPr lang="en-US" altLang="zh-CN" dirty="0">
                <a:solidFill>
                  <a:srgbClr val="080808"/>
                </a:solidFill>
                <a:latin typeface="+mn-ea"/>
                <a:ea typeface="+mn-ea"/>
              </a:rPr>
              <a:t>(AF_INET)</a:t>
            </a:r>
          </a:p>
          <a:p>
            <a:pPr algn="ctr" eaLnBrk="1" hangingPunct="1">
              <a:defRPr/>
            </a:pPr>
            <a:r>
              <a:rPr lang="en-US" altLang="zh-CN" dirty="0" err="1">
                <a:solidFill>
                  <a:srgbClr val="080808"/>
                </a:solidFill>
                <a:latin typeface="+mn-ea"/>
                <a:ea typeface="+mn-ea"/>
              </a:rPr>
              <a:t>inet_ntoa</a:t>
            </a:r>
            <a:endParaRPr lang="en-US" altLang="zh-CN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066871E0-21A3-304B-BB9B-EFEC5ACB6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5314" y="1485901"/>
            <a:ext cx="1481137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in6_addr { }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128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位二进制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IPv6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地址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IPv4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映射或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IPv4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兼容</a:t>
            </a:r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0C7584BC-040F-9247-B4FA-A0BA95AEE9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0738" y="2916238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C6F94209-443A-6A44-BC19-893DDEB6DA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37363" y="2916238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635C9583-4E0F-A74B-9CA4-A8C67B5C7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225" y="5510213"/>
            <a:ext cx="17379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x:x:x:x:x:x:a.b.c.d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BD9743AF-AECA-7640-BA34-CE629A0A4360}"/>
              </a:ext>
            </a:extLst>
          </p:cNvPr>
          <p:cNvSpPr txBox="1">
            <a:spLocks noChangeArrowheads="1"/>
          </p:cNvSpPr>
          <p:nvPr/>
        </p:nvSpPr>
        <p:spPr bwMode="auto">
          <a:xfrm rot="10800000">
            <a:off x="5529413" y="3119932"/>
            <a:ext cx="461665" cy="209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inet_pton(AF_INET6)</a:t>
            </a: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7ACCBEF0-806D-A548-B7ED-C1D02F9EAEEF}"/>
              </a:ext>
            </a:extLst>
          </p:cNvPr>
          <p:cNvSpPr txBox="1">
            <a:spLocks noChangeArrowheads="1"/>
          </p:cNvSpPr>
          <p:nvPr/>
        </p:nvSpPr>
        <p:spPr bwMode="auto">
          <a:xfrm rot="10800000">
            <a:off x="6472388" y="3110407"/>
            <a:ext cx="461665" cy="209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inet_ntop(AF_INET6)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27CC3D2C-8FDD-1B40-9F93-65D272A5E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825" y="1865314"/>
            <a:ext cx="1481138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in6_addr { }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128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位二进制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80808"/>
                </a:solidFill>
                <a:latin typeface="+mn-ea"/>
                <a:ea typeface="+mn-ea"/>
              </a:rPr>
              <a:t>IPv6</a:t>
            </a:r>
            <a:r>
              <a:rPr lang="zh-CN" altLang="en-US" sz="1800" b="0">
                <a:solidFill>
                  <a:srgbClr val="080808"/>
                </a:solidFill>
                <a:latin typeface="+mn-ea"/>
                <a:ea typeface="+mn-ea"/>
              </a:rPr>
              <a:t>地址</a:t>
            </a: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9399F962-00E4-3245-99C3-315AEE33F7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86775" y="2924175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22" name="Line 25">
            <a:extLst>
              <a:ext uri="{FF2B5EF4-FFF2-40B4-BE49-F238E27FC236}">
                <a16:creationId xmlns:a16="http://schemas.microsoft.com/office/drawing/2014/main" id="{1F097466-2D30-0240-BC2C-75B9006934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23400" y="2924175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+mn-ea"/>
            </a:endParaRPr>
          </a:p>
        </p:txBody>
      </p:sp>
      <p:sp>
        <p:nvSpPr>
          <p:cNvPr id="23" name="Text Box 26">
            <a:extLst>
              <a:ext uri="{FF2B5EF4-FFF2-40B4-BE49-F238E27FC236}">
                <a16:creationId xmlns:a16="http://schemas.microsoft.com/office/drawing/2014/main" id="{02F57B90-6922-8649-AAB6-A4449EE35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218" y="5518151"/>
            <a:ext cx="13516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x:x:x:x:x:x:x:x</a:t>
            </a:r>
          </a:p>
        </p:txBody>
      </p:sp>
      <p:sp>
        <p:nvSpPr>
          <p:cNvPr id="24" name="Text Box 27">
            <a:extLst>
              <a:ext uri="{FF2B5EF4-FFF2-40B4-BE49-F238E27FC236}">
                <a16:creationId xmlns:a16="http://schemas.microsoft.com/office/drawing/2014/main" id="{BD61AE93-ACDA-2A44-8D6E-3217C6A8A28D}"/>
              </a:ext>
            </a:extLst>
          </p:cNvPr>
          <p:cNvSpPr txBox="1">
            <a:spLocks noChangeArrowheads="1"/>
          </p:cNvSpPr>
          <p:nvPr/>
        </p:nvSpPr>
        <p:spPr bwMode="auto">
          <a:xfrm rot="10800000">
            <a:off x="8115450" y="3127870"/>
            <a:ext cx="461665" cy="209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inet_pton(AF_INET6)</a:t>
            </a: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024502C3-9CD3-6543-84A3-171644A5DFF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>
            <a:off x="9058425" y="3118345"/>
            <a:ext cx="461665" cy="209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>
                <a:solidFill>
                  <a:srgbClr val="080808"/>
                </a:solidFill>
                <a:latin typeface="+mn-ea"/>
                <a:ea typeface="+mn-ea"/>
              </a:rPr>
              <a:t>inet_ntop(AF_INET6)</a:t>
            </a:r>
          </a:p>
        </p:txBody>
      </p:sp>
    </p:spTree>
    <p:extLst>
      <p:ext uri="{BB962C8B-B14F-4D97-AF65-F5344CB8AC3E}">
        <p14:creationId xmlns:p14="http://schemas.microsoft.com/office/powerpoint/2010/main" val="1082083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9933" y="1433543"/>
            <a:ext cx="2790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rgbClr val="575757"/>
                </a:solidFill>
                <a:latin typeface="Algerian" panose="04020705040A02060702" pitchFamily="82" charset="0"/>
                <a:cs typeface="+mn-ea"/>
                <a:sym typeface="+mn-lt"/>
              </a:rPr>
              <a:t>02</a:t>
            </a:r>
            <a:endParaRPr lang="zh-CN" altLang="en-US" sz="13800" b="1" dirty="0">
              <a:solidFill>
                <a:srgbClr val="575757"/>
              </a:solidFill>
              <a:latin typeface="Algerian" panose="04020705040A02060702" pitchFamily="82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51198" y="1818263"/>
            <a:ext cx="40463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/>
              <a:t>Socket</a:t>
            </a:r>
            <a:r>
              <a:rPr lang="zh-CN" altLang="en-US" sz="4400" dirty="0"/>
              <a:t>套接字与</a:t>
            </a:r>
            <a:br>
              <a:rPr lang="en-US" altLang="zh-CN" sz="4400" dirty="0"/>
            </a:br>
            <a:r>
              <a:rPr lang="zh-CN" altLang="en-US" sz="4400" dirty="0"/>
              <a:t>循环服务器</a:t>
            </a:r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" fmla="*/ 0 w 8940801"/>
              <a:gd name="connsiteY0" fmla="*/ 5653314 h 5653314"/>
              <a:gd name="connsiteX1" fmla="*/ 8940801 w 8940801"/>
              <a:gd name="connsiteY1" fmla="*/ 0 h 5653314"/>
              <a:gd name="connsiteX2" fmla="*/ 8940801 w 8940801"/>
              <a:gd name="connsiteY2" fmla="*/ 5595257 h 5653314"/>
              <a:gd name="connsiteX3" fmla="*/ 0 w 8940801"/>
              <a:gd name="connsiteY3" fmla="*/ 5653314 h 5653314"/>
              <a:gd name="connsiteX0" fmla="*/ 0 w 8940801"/>
              <a:gd name="connsiteY0" fmla="*/ 5607594 h 5607594"/>
              <a:gd name="connsiteX1" fmla="*/ 8940801 w 8940801"/>
              <a:gd name="connsiteY1" fmla="*/ 0 h 5607594"/>
              <a:gd name="connsiteX2" fmla="*/ 8940801 w 8940801"/>
              <a:gd name="connsiteY2" fmla="*/ 5595257 h 5607594"/>
              <a:gd name="connsiteX3" fmla="*/ 0 w 8940801"/>
              <a:gd name="connsiteY3" fmla="*/ 5607594 h 560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9507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3892D-32DC-A244-8552-39752CC1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</a:t>
            </a:r>
            <a:r>
              <a:rPr lang="en-US" altLang="zh-CN" dirty="0"/>
              <a:t>TCP</a:t>
            </a:r>
            <a:r>
              <a:rPr lang="zh-CN" altLang="en-US" dirty="0"/>
              <a:t>循环服务器</a:t>
            </a:r>
            <a:r>
              <a:rPr lang="en-US" altLang="zh-CN" dirty="0"/>
              <a:t>Socket</a:t>
            </a:r>
            <a:r>
              <a:rPr lang="zh-CN" altLang="en-US" dirty="0"/>
              <a:t>编程基本步骤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4AF27BE-48E6-384A-970A-9A2713932B5B}"/>
              </a:ext>
            </a:extLst>
          </p:cNvPr>
          <p:cNvSpPr txBox="1">
            <a:spLocks/>
          </p:cNvSpPr>
          <p:nvPr/>
        </p:nvSpPr>
        <p:spPr>
          <a:xfrm>
            <a:off x="520701" y="1288142"/>
            <a:ext cx="4940299" cy="5468258"/>
          </a:xfr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3700" b="1" dirty="0"/>
              <a:t>服务器端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创建套接字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绑定套接字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设置套接字为监听模式，进入被动接受连接状态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接受请求，建立连接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读写数据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终止连接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BC65557-1A99-5A47-9179-682376D235B1}"/>
              </a:ext>
            </a:extLst>
          </p:cNvPr>
          <p:cNvSpPr txBox="1">
            <a:spLocks/>
          </p:cNvSpPr>
          <p:nvPr/>
        </p:nvSpPr>
        <p:spPr>
          <a:xfrm>
            <a:off x="6464032" y="1571171"/>
            <a:ext cx="5207268" cy="4864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3600" b="1" kern="1200">
                <a:solidFill>
                  <a:schemeClr val="tx1"/>
                </a:solidFill>
                <a:latin typeface="Arial Rounded MT Bold" panose="020F0704030504030204" pitchFamily="34" charset="0"/>
                <a:ea typeface="Microsoft YaHei UI" panose="020B0503020204020204" pitchFamily="34" charset="-122"/>
                <a:cs typeface="+mn-cs"/>
              </a:defRPr>
            </a:lvl1pPr>
            <a:lvl2pPr marL="457200" indent="-182880" algn="just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3200" kern="1200">
                <a:solidFill>
                  <a:schemeClr val="tx1"/>
                </a:solidFill>
                <a:latin typeface="Arial Rounded MT Bold" panose="020F0704030504030204" pitchFamily="34" charset="0"/>
                <a:ea typeface="Microsoft YaHei UI" panose="020B0503020204020204" pitchFamily="34" charset="-122"/>
                <a:cs typeface="+mn-cs"/>
              </a:defRPr>
            </a:lvl2pPr>
            <a:lvl3pPr marL="685800" indent="-179388" algn="just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2800" kern="1200">
                <a:solidFill>
                  <a:schemeClr val="tx1"/>
                </a:solidFill>
                <a:latin typeface="Arial Rounded MT Bold" panose="020F0704030504030204" pitchFamily="34" charset="0"/>
                <a:ea typeface="Microsoft YaHei UI" panose="020B0503020204020204" pitchFamily="34" charset="-122"/>
                <a:cs typeface="+mn-cs"/>
              </a:defRPr>
            </a:lvl3pPr>
            <a:lvl4pPr marL="914400" indent="-182880" algn="just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2400" kern="1200">
                <a:solidFill>
                  <a:schemeClr val="tx1"/>
                </a:solidFill>
                <a:latin typeface="Arial Rounded MT Bold" panose="020F0704030504030204" pitchFamily="34" charset="0"/>
                <a:ea typeface="Microsoft YaHei UI" panose="020B0503020204020204" pitchFamily="34" charset="-122"/>
                <a:cs typeface="+mn-cs"/>
              </a:defRPr>
            </a:lvl4pPr>
            <a:lvl5pPr marL="1143000" indent="-179388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2400" kern="1200">
                <a:solidFill>
                  <a:schemeClr val="tx1"/>
                </a:solidFill>
                <a:latin typeface="Arial Rounded MT Bold" panose="020F0704030504030204" pitchFamily="34" charset="0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3400" dirty="0">
                <a:latin typeface="+mn-lt"/>
                <a:ea typeface="+mn-ea"/>
              </a:rPr>
              <a:t>客户端：</a:t>
            </a:r>
          </a:p>
          <a:p>
            <a:pPr marL="685800" lvl="1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+mn-lt"/>
                <a:ea typeface="+mn-ea"/>
              </a:rPr>
              <a:t>创建套接字</a:t>
            </a:r>
          </a:p>
          <a:p>
            <a:pPr marL="685800" lvl="1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+mn-lt"/>
                <a:ea typeface="+mn-ea"/>
              </a:rPr>
              <a:t>与远程服务器建立连接</a:t>
            </a:r>
          </a:p>
          <a:p>
            <a:pPr marL="685800" lvl="1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+mn-lt"/>
                <a:ea typeface="+mn-ea"/>
              </a:rPr>
              <a:t>读写数据</a:t>
            </a:r>
          </a:p>
          <a:p>
            <a:pPr marL="685800" lvl="1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+mn-lt"/>
                <a:ea typeface="+mn-ea"/>
              </a:rPr>
              <a:t>终止连接</a:t>
            </a:r>
          </a:p>
        </p:txBody>
      </p:sp>
    </p:spTree>
    <p:extLst>
      <p:ext uri="{BB962C8B-B14F-4D97-AF65-F5344CB8AC3E}">
        <p14:creationId xmlns:p14="http://schemas.microsoft.com/office/powerpoint/2010/main" val="1627433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1F939-BF45-6B41-AF0E-A8E289AB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494"/>
            <a:ext cx="9438416" cy="788738"/>
          </a:xfrm>
        </p:spPr>
        <p:txBody>
          <a:bodyPr>
            <a:normAutofit/>
          </a:bodyPr>
          <a:lstStyle/>
          <a:p>
            <a:r>
              <a:rPr lang="zh-CN" altLang="en-US" dirty="0"/>
              <a:t>简单</a:t>
            </a:r>
            <a:r>
              <a:rPr lang="en-US" altLang="zh-CN" dirty="0"/>
              <a:t>TCP</a:t>
            </a:r>
            <a:r>
              <a:rPr lang="zh-CN" altLang="en-US" dirty="0"/>
              <a:t>循环服务器</a:t>
            </a:r>
            <a:r>
              <a:rPr lang="en-US" altLang="zh-CN" dirty="0"/>
              <a:t>Socket</a:t>
            </a:r>
            <a:r>
              <a:rPr lang="zh-CN" altLang="en-US" dirty="0"/>
              <a:t>编程基本步骤</a:t>
            </a:r>
            <a:endParaRPr kumimoji="1" lang="zh-CN" altLang="en-US" dirty="0"/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A8484870-12D4-7042-8B7F-92FE5DACE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3355976"/>
            <a:ext cx="1655763" cy="360363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socket()</a:t>
            </a:r>
          </a:p>
        </p:txBody>
      </p:sp>
      <p:sp>
        <p:nvSpPr>
          <p:cNvPr id="22" name="AutoShape 23">
            <a:extLst>
              <a:ext uri="{FF2B5EF4-FFF2-40B4-BE49-F238E27FC236}">
                <a16:creationId xmlns:a16="http://schemas.microsoft.com/office/drawing/2014/main" id="{6EA7B67F-0B24-944E-86F1-0490AD1B3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3932238"/>
            <a:ext cx="1655763" cy="360362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connect()</a:t>
            </a:r>
          </a:p>
        </p:txBody>
      </p:sp>
      <p:sp>
        <p:nvSpPr>
          <p:cNvPr id="23" name="AutoShape 24">
            <a:extLst>
              <a:ext uri="{FF2B5EF4-FFF2-40B4-BE49-F238E27FC236}">
                <a16:creationId xmlns:a16="http://schemas.microsoft.com/office/drawing/2014/main" id="{6EF27A96-2D12-B049-98A8-D908D5C79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4508501"/>
            <a:ext cx="1655763" cy="360363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write()</a:t>
            </a:r>
          </a:p>
        </p:txBody>
      </p:sp>
      <p:sp>
        <p:nvSpPr>
          <p:cNvPr id="24" name="AutoShape 25">
            <a:extLst>
              <a:ext uri="{FF2B5EF4-FFF2-40B4-BE49-F238E27FC236}">
                <a16:creationId xmlns:a16="http://schemas.microsoft.com/office/drawing/2014/main" id="{ADC8A525-0E3F-F14A-9C6D-D85184BA7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5084763"/>
            <a:ext cx="1655763" cy="360362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read()</a:t>
            </a:r>
          </a:p>
        </p:txBody>
      </p:sp>
      <p:sp>
        <p:nvSpPr>
          <p:cNvPr id="25" name="AutoShape 26">
            <a:extLst>
              <a:ext uri="{FF2B5EF4-FFF2-40B4-BE49-F238E27FC236}">
                <a16:creationId xmlns:a16="http://schemas.microsoft.com/office/drawing/2014/main" id="{B53D8CA0-6756-CA46-907A-7653059FD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5661026"/>
            <a:ext cx="1655763" cy="360363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close()</a:t>
            </a:r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ABFAC928-D313-5141-8613-0F6ADB7A8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3563" y="37163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Line 28">
            <a:extLst>
              <a:ext uri="{FF2B5EF4-FFF2-40B4-BE49-F238E27FC236}">
                <a16:creationId xmlns:a16="http://schemas.microsoft.com/office/drawing/2014/main" id="{71DE64C7-F81B-674E-9C92-F772E6466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3563" y="42926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Line 29">
            <a:extLst>
              <a:ext uri="{FF2B5EF4-FFF2-40B4-BE49-F238E27FC236}">
                <a16:creationId xmlns:a16="http://schemas.microsoft.com/office/drawing/2014/main" id="{1B803734-C82B-7D4C-8D28-F7D06A2CF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3563" y="48688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503D7EDD-E48C-DF46-B575-76C773550C2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3563" y="54451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59AB3A8D-33DE-FA45-9CE3-0464AB79B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3563" y="2997201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FBCCD491-CECB-2C47-9E6E-F7AA52B7D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6" y="2779714"/>
            <a:ext cx="2232025" cy="345757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Line 34">
            <a:extLst>
              <a:ext uri="{FF2B5EF4-FFF2-40B4-BE49-F238E27FC236}">
                <a16:creationId xmlns:a16="http://schemas.microsoft.com/office/drawing/2014/main" id="{F9482D59-D85B-D741-B8E2-058BB3224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0814" y="4076700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Line 35">
            <a:extLst>
              <a:ext uri="{FF2B5EF4-FFF2-40B4-BE49-F238E27FC236}">
                <a16:creationId xmlns:a16="http://schemas.microsoft.com/office/drawing/2014/main" id="{82971750-F6EE-8543-B933-A25E071617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0451" y="4724400"/>
            <a:ext cx="244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Line 36">
            <a:extLst>
              <a:ext uri="{FF2B5EF4-FFF2-40B4-BE49-F238E27FC236}">
                <a16:creationId xmlns:a16="http://schemas.microsoft.com/office/drawing/2014/main" id="{BFBB42BA-0C16-9347-9708-C29FB8F133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0451" y="5229225"/>
            <a:ext cx="244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Line 37">
            <a:extLst>
              <a:ext uri="{FF2B5EF4-FFF2-40B4-BE49-F238E27FC236}">
                <a16:creationId xmlns:a16="http://schemas.microsoft.com/office/drawing/2014/main" id="{59A8641D-837F-D742-8711-E7A662E610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0451" y="5876925"/>
            <a:ext cx="244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Text Box 38">
            <a:extLst>
              <a:ext uri="{FF2B5EF4-FFF2-40B4-BE49-F238E27FC236}">
                <a16:creationId xmlns:a16="http://schemas.microsoft.com/office/drawing/2014/main" id="{9E86E431-0F3A-694A-B5A5-1FC0AF90A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891" y="1730409"/>
            <a:ext cx="615553" cy="3971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单进程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TCP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循环服务器端</a:t>
            </a:r>
          </a:p>
        </p:txBody>
      </p:sp>
      <p:sp>
        <p:nvSpPr>
          <p:cNvPr id="38" name="Text Box 39">
            <a:extLst>
              <a:ext uri="{FF2B5EF4-FFF2-40B4-BE49-F238E27FC236}">
                <a16:creationId xmlns:a16="http://schemas.microsoft.com/office/drawing/2014/main" id="{2BA4C7C9-BE00-4140-870C-AB1EC2AD8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5223" y="3429001"/>
            <a:ext cx="61555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客户端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3374DE-4695-2344-B1D7-F604E9B6BEE6}"/>
              </a:ext>
            </a:extLst>
          </p:cNvPr>
          <p:cNvGrpSpPr/>
          <p:nvPr/>
        </p:nvGrpSpPr>
        <p:grpSpPr>
          <a:xfrm>
            <a:off x="2566989" y="1123951"/>
            <a:ext cx="2879725" cy="5656294"/>
            <a:chOff x="2566989" y="1123951"/>
            <a:chExt cx="2879725" cy="5656294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215444C2-BDE9-FF4F-B1D3-0B01AE249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989" y="1268414"/>
              <a:ext cx="2879725" cy="55118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94A914-FFFC-7446-ABC8-5410022A4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1484313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socket()</a:t>
              </a:r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1D447C17-8298-164E-B221-410A276F0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2060576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bind()</a:t>
              </a: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D23DC84C-E902-6143-895C-41CFA41A0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2636838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listen()</a:t>
              </a: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873A5385-9C34-2B42-8A3E-EEB930A2A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3213101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accept()</a:t>
              </a: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B399E0B9-673A-7241-8858-B049615E5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4508501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read()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7DBA5D43-24D3-7247-840F-6CDDA4C67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5084763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write()</a:t>
              </a:r>
            </a:p>
          </p:txBody>
        </p:sp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470F8CB8-DDA4-5740-9CF0-BB46067C8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5661026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close()</a:t>
              </a: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6C95F1AF-B133-AF46-BE34-E47EEFD69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1844675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6BEDEDA1-B65F-CF47-976E-0B7BF25F29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2420938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D276C82F-DFF1-6A4B-BFBB-51BED4140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2997200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3ACF34CA-FC05-2E4D-99CF-2F79ED8BCB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3571876"/>
              <a:ext cx="0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5322F40A-35D0-C246-BC66-CE56BDBEE1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4868863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Line 18">
              <a:extLst>
                <a:ext uri="{FF2B5EF4-FFF2-40B4-BE49-F238E27FC236}">
                  <a16:creationId xmlns:a16="http://schemas.microsoft.com/office/drawing/2014/main" id="{F933357A-1A06-5345-AD9D-44A50B51C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5445125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6F4CB05C-C9FF-0C43-B5A0-2FC6F9C6A6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4325" y="5516563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3A844E76-3525-AF47-9657-15A57ACE55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54325" y="4292601"/>
              <a:ext cx="0" cy="1223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23E173BA-E434-A944-87D1-1A4F730C33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325" y="4292600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Text Box 31">
              <a:extLst>
                <a:ext uri="{FF2B5EF4-FFF2-40B4-BE49-F238E27FC236}">
                  <a16:creationId xmlns:a16="http://schemas.microsoft.com/office/drawing/2014/main" id="{E7DD752D-AABC-B34E-84A3-E749F42C7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9444" y="3636260"/>
              <a:ext cx="1800493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阻塞，直到接收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到客户连接请求</a:t>
              </a:r>
            </a:p>
          </p:txBody>
        </p:sp>
        <p:sp>
          <p:nvSpPr>
            <p:cNvPr id="39" name="Line 12">
              <a:extLst>
                <a:ext uri="{FF2B5EF4-FFF2-40B4-BE49-F238E27FC236}">
                  <a16:creationId xmlns:a16="http://schemas.microsoft.com/office/drawing/2014/main" id="{28D8BCE0-3480-E34F-BCE9-70AC7D6CDE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1123951"/>
              <a:ext cx="0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Line 20">
              <a:extLst>
                <a:ext uri="{FF2B5EF4-FFF2-40B4-BE49-F238E27FC236}">
                  <a16:creationId xmlns:a16="http://schemas.microsoft.com/office/drawing/2014/main" id="{95563CA3-3881-D14D-98DB-3F077BAA3E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5701" y="3105148"/>
              <a:ext cx="2" cy="31488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Line 21">
              <a:extLst>
                <a:ext uri="{FF2B5EF4-FFF2-40B4-BE49-F238E27FC236}">
                  <a16:creationId xmlns:a16="http://schemas.microsoft.com/office/drawing/2014/main" id="{172A2C3A-8F4C-2044-9BE7-8D64AC158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5704" y="3105150"/>
              <a:ext cx="12397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Line 21">
              <a:extLst>
                <a:ext uri="{FF2B5EF4-FFF2-40B4-BE49-F238E27FC236}">
                  <a16:creationId xmlns:a16="http://schemas.microsoft.com/office/drawing/2014/main" id="{50809132-B6CF-2D47-BF37-DBE8798A5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5703" y="6247786"/>
              <a:ext cx="12397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Line 18">
              <a:extLst>
                <a:ext uri="{FF2B5EF4-FFF2-40B4-BE49-F238E27FC236}">
                  <a16:creationId xmlns:a16="http://schemas.microsoft.com/office/drawing/2014/main" id="{5B6956E3-E9EC-5548-ABF3-10F649BB2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2" y="602138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04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9FDC6-53CC-2C49-95BA-A8A5C548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494"/>
            <a:ext cx="9808030" cy="788738"/>
          </a:xfrm>
        </p:spPr>
        <p:txBody>
          <a:bodyPr/>
          <a:lstStyle/>
          <a:p>
            <a:r>
              <a:rPr lang="zh-CN" altLang="en-US" dirty="0"/>
              <a:t>简单</a:t>
            </a:r>
            <a:r>
              <a:rPr lang="en-US" altLang="zh-CN" dirty="0"/>
              <a:t>UDP</a:t>
            </a:r>
            <a:r>
              <a:rPr lang="zh-CN" altLang="en-US" dirty="0"/>
              <a:t>循环服务器</a:t>
            </a:r>
            <a:r>
              <a:rPr lang="en-US" altLang="zh-CN" dirty="0"/>
              <a:t>Socket</a:t>
            </a:r>
            <a:r>
              <a:rPr lang="zh-CN" altLang="en-US" dirty="0"/>
              <a:t>编程基本步骤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5D422C-625B-8242-831A-D5D905F44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16"/>
            <a:ext cx="10515600" cy="4858913"/>
          </a:xfrm>
        </p:spPr>
        <p:txBody>
          <a:bodyPr>
            <a:normAutofit/>
          </a:bodyPr>
          <a:lstStyle/>
          <a:p>
            <a:pPr marL="609600" indent="-609600"/>
            <a:r>
              <a:rPr lang="zh-CN" altLang="en-US" sz="3200" dirty="0"/>
              <a:t>服务器端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建立</a:t>
            </a:r>
            <a:r>
              <a:rPr lang="en-US" altLang="zh-CN" sz="2800" dirty="0"/>
              <a:t>UDP</a:t>
            </a:r>
            <a:r>
              <a:rPr lang="zh-CN" altLang="en-US" sz="2800" dirty="0"/>
              <a:t>套接字；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绑定套接字到特定地址；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等待并接收客户端信息；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处理客户端请求；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发送信息回客户端；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关闭套接字；</a:t>
            </a:r>
          </a:p>
          <a:p>
            <a:endParaRPr kumimoji="1" lang="zh-CN" altLang="en-US" sz="3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A1D0A81-4A97-4A4F-A8E8-811EECCB3793}"/>
              </a:ext>
            </a:extLst>
          </p:cNvPr>
          <p:cNvSpPr txBox="1">
            <a:spLocks/>
          </p:cNvSpPr>
          <p:nvPr/>
        </p:nvSpPr>
        <p:spPr>
          <a:xfrm>
            <a:off x="6193713" y="1513432"/>
            <a:ext cx="5312487" cy="2906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/>
            <a:r>
              <a:rPr lang="zh-CN" altLang="en-US" sz="3200" dirty="0"/>
              <a:t>客户端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建立</a:t>
            </a:r>
            <a:r>
              <a:rPr lang="en-US" altLang="zh-CN" sz="2800" dirty="0"/>
              <a:t>UDP</a:t>
            </a:r>
            <a:r>
              <a:rPr lang="zh-CN" altLang="en-US" sz="2800" dirty="0"/>
              <a:t>套接字；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发送信息给服务器；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接收来自服务器的信息；</a:t>
            </a:r>
          </a:p>
          <a:p>
            <a:pPr marL="990600" lvl="1" indent="-533400">
              <a:buFont typeface="Wingdings" panose="05000000000000000000" pitchFamily="2" charset="2"/>
              <a:buAutoNum type="circleNumDbPlain"/>
            </a:pPr>
            <a:r>
              <a:rPr lang="zh-CN" altLang="en-US" sz="2800" dirty="0"/>
              <a:t>关闭套接字</a:t>
            </a:r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8768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95FDD-2AB6-DA4D-A63B-EDF8D89E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3694"/>
            <a:ext cx="9808029" cy="788738"/>
          </a:xfrm>
        </p:spPr>
        <p:txBody>
          <a:bodyPr/>
          <a:lstStyle/>
          <a:p>
            <a:r>
              <a:rPr lang="zh-CN" altLang="en-US" dirty="0"/>
              <a:t>简单</a:t>
            </a:r>
            <a:r>
              <a:rPr lang="en-US" altLang="zh-CN" dirty="0"/>
              <a:t>UDP</a:t>
            </a:r>
            <a:r>
              <a:rPr lang="zh-CN" altLang="en-US" dirty="0"/>
              <a:t>循环服务器</a:t>
            </a:r>
            <a:r>
              <a:rPr lang="en-US" altLang="zh-CN" dirty="0"/>
              <a:t>Socket</a:t>
            </a:r>
            <a:r>
              <a:rPr lang="zh-CN" altLang="en-US" dirty="0"/>
              <a:t>编程基本步骤</a:t>
            </a:r>
            <a:endParaRPr kumimoji="1" lang="zh-CN" altLang="en-US" dirty="0"/>
          </a:p>
        </p:txBody>
      </p:sp>
      <p:sp>
        <p:nvSpPr>
          <p:cNvPr id="4" name="Line 12">
            <a:extLst>
              <a:ext uri="{FF2B5EF4-FFF2-40B4-BE49-F238E27FC236}">
                <a16:creationId xmlns:a16="http://schemas.microsoft.com/office/drawing/2014/main" id="{62154DAF-A4FE-C743-B07E-2C9ED2F36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2538" y="1268413"/>
            <a:ext cx="0" cy="3603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>
              <a:latin typeface="Arial" charset="0"/>
              <a:ea typeface="宋体" charset="-122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DF2DB0E5-8AD3-3A46-9C4A-51D6EAC6D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6" y="2995613"/>
            <a:ext cx="1655763" cy="3603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socket()</a:t>
            </a:r>
          </a:p>
        </p:txBody>
      </p:sp>
      <p:sp>
        <p:nvSpPr>
          <p:cNvPr id="6" name="AutoShape 24">
            <a:extLst>
              <a:ext uri="{FF2B5EF4-FFF2-40B4-BE49-F238E27FC236}">
                <a16:creationId xmlns:a16="http://schemas.microsoft.com/office/drawing/2014/main" id="{CCECAFDC-46C8-B04C-91B8-664309A05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6" y="3789363"/>
            <a:ext cx="1655763" cy="3603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 dirty="0" err="1">
                <a:solidFill>
                  <a:schemeClr val="tx2"/>
                </a:solidFill>
                <a:latin typeface="+mn-ea"/>
              </a:rPr>
              <a:t>sendto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()</a:t>
            </a:r>
          </a:p>
        </p:txBody>
      </p:sp>
      <p:sp>
        <p:nvSpPr>
          <p:cNvPr id="7" name="AutoShape 25">
            <a:extLst>
              <a:ext uri="{FF2B5EF4-FFF2-40B4-BE49-F238E27FC236}">
                <a16:creationId xmlns:a16="http://schemas.microsoft.com/office/drawing/2014/main" id="{6F52783B-149B-A44D-80A8-4E2C85747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6" y="5013326"/>
            <a:ext cx="1655763" cy="36036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 dirty="0" err="1">
                <a:solidFill>
                  <a:schemeClr val="tx2"/>
                </a:solidFill>
                <a:latin typeface="+mn-ea"/>
              </a:rPr>
              <a:t>recvfrom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()</a:t>
            </a:r>
          </a:p>
        </p:txBody>
      </p:sp>
      <p:sp>
        <p:nvSpPr>
          <p:cNvPr id="8" name="AutoShape 26">
            <a:extLst>
              <a:ext uri="{FF2B5EF4-FFF2-40B4-BE49-F238E27FC236}">
                <a16:creationId xmlns:a16="http://schemas.microsoft.com/office/drawing/2014/main" id="{3584E9AF-135D-A749-BC68-4642B098B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6" y="5805488"/>
            <a:ext cx="1655763" cy="3603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tx2"/>
                </a:solidFill>
                <a:latin typeface="+mn-ea"/>
              </a:rPr>
              <a:t>close()</a:t>
            </a:r>
          </a:p>
        </p:txBody>
      </p:sp>
      <p:sp>
        <p:nvSpPr>
          <p:cNvPr id="9" name="Line 27">
            <a:extLst>
              <a:ext uri="{FF2B5EF4-FFF2-40B4-BE49-F238E27FC236}">
                <a16:creationId xmlns:a16="http://schemas.microsoft.com/office/drawing/2014/main" id="{9CC0CA5A-0666-0C41-B25D-010ACF3D2C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0688" y="3355975"/>
            <a:ext cx="0" cy="4333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0" name="Line 29">
            <a:extLst>
              <a:ext uri="{FF2B5EF4-FFF2-40B4-BE49-F238E27FC236}">
                <a16:creationId xmlns:a16="http://schemas.microsoft.com/office/drawing/2014/main" id="{635F72FF-C825-0446-8DD6-3D0CEB4F4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0688" y="4149725"/>
            <a:ext cx="0" cy="8636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1" name="Line 30">
            <a:extLst>
              <a:ext uri="{FF2B5EF4-FFF2-40B4-BE49-F238E27FC236}">
                <a16:creationId xmlns:a16="http://schemas.microsoft.com/office/drawing/2014/main" id="{45387921-C8F8-5345-9573-ACDCEC20DD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0688" y="5373688"/>
            <a:ext cx="0" cy="431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2" name="Line 32">
            <a:extLst>
              <a:ext uri="{FF2B5EF4-FFF2-40B4-BE49-F238E27FC236}">
                <a16:creationId xmlns:a16="http://schemas.microsoft.com/office/drawing/2014/main" id="{B36CFA48-23CA-4A47-83A1-21B0874C8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0688" y="2636838"/>
            <a:ext cx="0" cy="3603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3" name="Rectangle 33">
            <a:extLst>
              <a:ext uri="{FF2B5EF4-FFF2-40B4-BE49-F238E27FC236}">
                <a16:creationId xmlns:a16="http://schemas.microsoft.com/office/drawing/2014/main" id="{6B03E109-FBDC-1F46-BB5F-23BC86874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1" y="2492376"/>
            <a:ext cx="2449513" cy="388937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 sz="2000" b="1">
              <a:latin typeface="+mn-ea"/>
              <a:ea typeface="+mn-ea"/>
            </a:endParaRPr>
          </a:p>
        </p:txBody>
      </p:sp>
      <p:sp>
        <p:nvSpPr>
          <p:cNvPr id="14" name="Line 34">
            <a:extLst>
              <a:ext uri="{FF2B5EF4-FFF2-40B4-BE49-F238E27FC236}">
                <a16:creationId xmlns:a16="http://schemas.microsoft.com/office/drawing/2014/main" id="{C7A3BF40-6B11-3342-B8F9-9DC8B7960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939" y="4005263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5" name="Line 36">
            <a:extLst>
              <a:ext uri="{FF2B5EF4-FFF2-40B4-BE49-F238E27FC236}">
                <a16:creationId xmlns:a16="http://schemas.microsoft.com/office/drawing/2014/main" id="{126B83CE-72F7-9243-9DFA-4C186070C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7576" y="5157788"/>
            <a:ext cx="244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6" name="Line 37">
            <a:extLst>
              <a:ext uri="{FF2B5EF4-FFF2-40B4-BE49-F238E27FC236}">
                <a16:creationId xmlns:a16="http://schemas.microsoft.com/office/drawing/2014/main" id="{D3DDFB51-5B7A-B04B-A9B0-AA5509EE6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7576" y="6021388"/>
            <a:ext cx="244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17" name="Text Box 39">
            <a:extLst>
              <a:ext uri="{FF2B5EF4-FFF2-40B4-BE49-F238E27FC236}">
                <a16:creationId xmlns:a16="http://schemas.microsoft.com/office/drawing/2014/main" id="{BFFA2AB1-85C4-924B-9347-A96E5364F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8962" y="3248819"/>
            <a:ext cx="553998" cy="1632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+mn-ea"/>
                <a:ea typeface="+mn-ea"/>
              </a:rPr>
              <a:t>UDP</a:t>
            </a:r>
            <a:r>
              <a:rPr lang="zh-CN" altLang="en-US" sz="2400" dirty="0">
                <a:latin typeface="+mn-ea"/>
                <a:ea typeface="+mn-ea"/>
              </a:rPr>
              <a:t>客户端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DD54EF7C-79BC-F342-B374-0D325C24A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4" y="1412876"/>
            <a:ext cx="2879725" cy="496887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 sz="2000"/>
          </a:p>
        </p:txBody>
      </p:sp>
      <p:sp>
        <p:nvSpPr>
          <p:cNvPr id="19" name="Text Box 38">
            <a:extLst>
              <a:ext uri="{FF2B5EF4-FFF2-40B4-BE49-F238E27FC236}">
                <a16:creationId xmlns:a16="http://schemas.microsoft.com/office/drawing/2014/main" id="{1A9A684F-88BD-E943-8E8C-9A9A783AC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146" y="2895552"/>
            <a:ext cx="553998" cy="194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+mn-ea"/>
                <a:ea typeface="+mn-ea"/>
              </a:rPr>
              <a:t>UDP</a:t>
            </a:r>
            <a:r>
              <a:rPr lang="zh-CN" altLang="en-US" sz="2400" dirty="0">
                <a:latin typeface="+mn-ea"/>
                <a:ea typeface="+mn-ea"/>
              </a:rPr>
              <a:t>服务器端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FDBC767-A2F2-5048-9ACC-D0EB73B56AF4}"/>
              </a:ext>
            </a:extLst>
          </p:cNvPr>
          <p:cNvGrpSpPr/>
          <p:nvPr/>
        </p:nvGrpSpPr>
        <p:grpSpPr>
          <a:xfrm>
            <a:off x="2711450" y="1628776"/>
            <a:ext cx="2804637" cy="4537074"/>
            <a:chOff x="2711450" y="1628776"/>
            <a:chExt cx="2804637" cy="4537074"/>
          </a:xfrm>
        </p:grpSpPr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F490583F-B0FE-664B-A8FA-A21832004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376" y="1628776"/>
              <a:ext cx="1655763" cy="3603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400" b="1" dirty="0">
                  <a:solidFill>
                    <a:schemeClr val="tx2"/>
                  </a:solidFill>
                  <a:latin typeface="+mn-ea"/>
                  <a:ea typeface="+mn-ea"/>
                </a:rPr>
                <a:t>socket()</a:t>
              </a:r>
            </a:p>
          </p:txBody>
        </p:sp>
        <p:sp>
          <p:nvSpPr>
            <p:cNvPr id="22" name="AutoShape 6">
              <a:extLst>
                <a:ext uri="{FF2B5EF4-FFF2-40B4-BE49-F238E27FC236}">
                  <a16:creationId xmlns:a16="http://schemas.microsoft.com/office/drawing/2014/main" id="{2FEA68ED-6032-A044-9A2D-411791D81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376" y="2349501"/>
              <a:ext cx="1655763" cy="3603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+mn-ea"/>
                </a:rPr>
                <a:t>bind()</a:t>
              </a:r>
            </a:p>
          </p:txBody>
        </p:sp>
        <p:sp>
          <p:nvSpPr>
            <p:cNvPr id="23" name="AutoShape 10">
              <a:extLst>
                <a:ext uri="{FF2B5EF4-FFF2-40B4-BE49-F238E27FC236}">
                  <a16:creationId xmlns:a16="http://schemas.microsoft.com/office/drawing/2014/main" id="{D984DD7B-2A07-D149-9554-0AC946536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376" y="5013326"/>
              <a:ext cx="1655763" cy="3603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+mn-ea"/>
                </a:rPr>
                <a:t>sendto()</a:t>
              </a:r>
            </a:p>
          </p:txBody>
        </p:sp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519E9570-0981-E243-9F65-8806AD3E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376" y="5805488"/>
              <a:ext cx="1655763" cy="36036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tx2"/>
                  </a:solidFill>
                  <a:latin typeface="+mn-ea"/>
                </a:rPr>
                <a:t>close()</a:t>
              </a:r>
            </a:p>
          </p:txBody>
        </p:sp>
        <p:sp>
          <p:nvSpPr>
            <p:cNvPr id="25" name="Line 13">
              <a:extLst>
                <a:ext uri="{FF2B5EF4-FFF2-40B4-BE49-F238E27FC236}">
                  <a16:creationId xmlns:a16="http://schemas.microsoft.com/office/drawing/2014/main" id="{E7A633B8-FB0B-594D-8A29-F49DEA7F1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538" y="1989138"/>
              <a:ext cx="0" cy="36036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7D5B5FD4-0354-654C-A831-66F7B82D66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538" y="3429001"/>
              <a:ext cx="0" cy="158432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AE38317C-0F09-7149-8CB3-BDC5E6F471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538" y="5373688"/>
              <a:ext cx="0" cy="4318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55F67D7A-801C-1642-BC1D-02C4E4440B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1450" y="5589588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705A170E-E4FF-C445-B2B0-D8A7EFF3D6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11450" y="2924176"/>
              <a:ext cx="0" cy="2665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73F9DC08-85B9-B64C-BED8-900754209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1450" y="2924175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31" name="Text Box 31">
              <a:extLst>
                <a:ext uri="{FF2B5EF4-FFF2-40B4-BE49-F238E27FC236}">
                  <a16:creationId xmlns:a16="http://schemas.microsoft.com/office/drawing/2014/main" id="{8BDB5AC6-8E97-0249-8546-68DF6E23C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0625" y="3573463"/>
              <a:ext cx="1723549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+mn-ea"/>
                  <a:ea typeface="+mn-ea"/>
                </a:rPr>
                <a:t>阻塞直到接收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+mn-ea"/>
                  <a:ea typeface="+mn-ea"/>
                </a:rPr>
                <a:t>到客户信息</a:t>
              </a:r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5E3731E6-A738-8148-9692-873204A8E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351" y="3068638"/>
              <a:ext cx="1655763" cy="36036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 b="1" dirty="0" err="1">
                  <a:solidFill>
                    <a:schemeClr val="tx2"/>
                  </a:solidFill>
                  <a:latin typeface="+mn-ea"/>
                </a:rPr>
                <a:t>recvfrom</a:t>
              </a:r>
              <a:r>
                <a:rPr lang="en-US" altLang="zh-CN" sz="2400" b="1" dirty="0">
                  <a:solidFill>
                    <a:schemeClr val="tx2"/>
                  </a:solidFill>
                  <a:latin typeface="+mn-ea"/>
                </a:rPr>
                <a:t>()</a:t>
              </a:r>
            </a:p>
          </p:txBody>
        </p:sp>
        <p:sp>
          <p:nvSpPr>
            <p:cNvPr id="33" name="Line 41">
              <a:extLst>
                <a:ext uri="{FF2B5EF4-FFF2-40B4-BE49-F238E27FC236}">
                  <a16:creationId xmlns:a16="http://schemas.microsoft.com/office/drawing/2014/main" id="{7B103400-BD40-E446-92EE-CF5D35E408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538" y="2708276"/>
              <a:ext cx="0" cy="360363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b="1">
                <a:latin typeface="+mn-ea"/>
              </a:endParaRPr>
            </a:p>
          </p:txBody>
        </p:sp>
        <p:sp>
          <p:nvSpPr>
            <p:cNvPr id="34" name="Text Box 42">
              <a:extLst>
                <a:ext uri="{FF2B5EF4-FFF2-40B4-BE49-F238E27FC236}">
                  <a16:creationId xmlns:a16="http://schemas.microsoft.com/office/drawing/2014/main" id="{BB6E9E28-7FFF-6641-A31A-CA6217F3F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538" y="4437063"/>
              <a:ext cx="172354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+mn-ea"/>
                  <a:ea typeface="+mn-ea"/>
                </a:rPr>
                <a:t>处理客户信息</a:t>
              </a:r>
            </a:p>
          </p:txBody>
        </p:sp>
      </p:grpSp>
      <p:sp>
        <p:nvSpPr>
          <p:cNvPr id="35" name="Line 43">
            <a:extLst>
              <a:ext uri="{FF2B5EF4-FFF2-40B4-BE49-F238E27FC236}">
                <a16:creationId xmlns:a16="http://schemas.microsoft.com/office/drawing/2014/main" id="{39936426-7B5B-7E40-AAB2-724FC1CD2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0689" y="5516563"/>
            <a:ext cx="1150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36" name="Line 44">
            <a:extLst>
              <a:ext uri="{FF2B5EF4-FFF2-40B4-BE49-F238E27FC236}">
                <a16:creationId xmlns:a16="http://schemas.microsoft.com/office/drawing/2014/main" id="{279D2614-5F9D-6D46-BD60-24DA010DF6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91625" y="3573463"/>
            <a:ext cx="0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  <p:sp>
        <p:nvSpPr>
          <p:cNvPr id="37" name="Line 45">
            <a:extLst>
              <a:ext uri="{FF2B5EF4-FFF2-40B4-BE49-F238E27FC236}">
                <a16:creationId xmlns:a16="http://schemas.microsoft.com/office/drawing/2014/main" id="{F02DE677-EB0C-D448-8DB5-687B7933F7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40689" y="3573463"/>
            <a:ext cx="1150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8463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39800" y="40957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-socket()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3900" y="1241425"/>
            <a:ext cx="10363200" cy="4549775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>
                <a:sym typeface="Wingdings" panose="05000000000000000000" pitchFamily="2" charset="2"/>
              </a:rPr>
              <a:t>功能：</a:t>
            </a:r>
            <a:r>
              <a:rPr lang="zh-CN" altLang="en-US" dirty="0">
                <a:solidFill>
                  <a:srgbClr val="6600CC"/>
                </a:solidFill>
              </a:rPr>
              <a:t>创建一个新的套接字，返回套接字描述符</a:t>
            </a:r>
          </a:p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/>
              <a:t>参数：</a:t>
            </a: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  <a:defRPr/>
            </a:pPr>
            <a:r>
              <a:rPr kumimoji="1" lang="en-US" altLang="zh-CN" sz="2800" dirty="0">
                <a:solidFill>
                  <a:srgbClr val="6600CC"/>
                </a:solidFill>
              </a:rPr>
              <a:t>family</a:t>
            </a:r>
            <a:r>
              <a:rPr kumimoji="1" lang="zh-CN" altLang="en-US" sz="2800" dirty="0">
                <a:solidFill>
                  <a:srgbClr val="6600CC"/>
                </a:solidFill>
              </a:rPr>
              <a:t>：指明使用的协议栈，如</a:t>
            </a:r>
            <a:r>
              <a:rPr kumimoji="1" lang="en-US" altLang="zh-CN" sz="2800" dirty="0">
                <a:solidFill>
                  <a:srgbClr val="6600CC"/>
                </a:solidFill>
              </a:rPr>
              <a:t>TCP/IP</a:t>
            </a:r>
            <a:r>
              <a:rPr kumimoji="1" lang="zh-CN" altLang="en-US" sz="2800" dirty="0">
                <a:solidFill>
                  <a:srgbClr val="6600CC"/>
                </a:solidFill>
              </a:rPr>
              <a:t>使用的是 </a:t>
            </a:r>
            <a:r>
              <a:rPr kumimoji="1" lang="en-US" altLang="zh-CN" sz="2800" dirty="0">
                <a:solidFill>
                  <a:srgbClr val="6600CC"/>
                </a:solidFill>
              </a:rPr>
              <a:t>PF_INET</a:t>
            </a:r>
            <a:r>
              <a:rPr kumimoji="1" lang="zh-CN" altLang="en-US" sz="2800" dirty="0">
                <a:solidFill>
                  <a:srgbClr val="6600CC"/>
                </a:solidFill>
              </a:rPr>
              <a:t>或</a:t>
            </a:r>
            <a:r>
              <a:rPr kumimoji="1" lang="en-US" altLang="zh-CN" sz="2800" dirty="0">
                <a:solidFill>
                  <a:srgbClr val="6600CC"/>
                </a:solidFill>
              </a:rPr>
              <a:t>AF_INET	</a:t>
            </a: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  <a:defRPr/>
            </a:pPr>
            <a:r>
              <a:rPr kumimoji="1" lang="en-US" altLang="zh-CN" sz="2800" dirty="0">
                <a:solidFill>
                  <a:srgbClr val="6600CC"/>
                </a:solidFill>
              </a:rPr>
              <a:t>type: </a:t>
            </a:r>
            <a:r>
              <a:rPr kumimoji="1" lang="zh-CN" altLang="en-US" sz="2800" dirty="0">
                <a:solidFill>
                  <a:srgbClr val="6600CC"/>
                </a:solidFill>
              </a:rPr>
              <a:t>指明需要的服务类型</a:t>
            </a:r>
            <a:r>
              <a:rPr kumimoji="1" lang="en-US" altLang="zh-CN" sz="2800" dirty="0">
                <a:solidFill>
                  <a:srgbClr val="6600CC"/>
                </a:solidFill>
              </a:rPr>
              <a:t>, </a:t>
            </a:r>
            <a:r>
              <a:rPr kumimoji="1" lang="zh-CN" altLang="en-US" sz="2800" dirty="0">
                <a:solidFill>
                  <a:srgbClr val="6600CC"/>
                </a:solidFill>
              </a:rPr>
              <a:t>如：</a:t>
            </a:r>
          </a:p>
          <a:p>
            <a:pPr marL="1295400" lvl="2" indent="-3810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alphaLcParenR"/>
              <a:defRPr/>
            </a:pPr>
            <a:r>
              <a:rPr kumimoji="1" lang="en-US" altLang="zh-CN" sz="2800" dirty="0"/>
              <a:t>SOCK_DGRAM</a:t>
            </a:r>
            <a:r>
              <a:rPr kumimoji="1" lang="zh-CN" altLang="en-US" sz="2800" dirty="0"/>
              <a:t>，数据报服务，</a:t>
            </a:r>
            <a:r>
              <a:rPr kumimoji="1" lang="en-US" altLang="zh-CN" sz="2800" dirty="0"/>
              <a:t>UDP</a:t>
            </a:r>
            <a:r>
              <a:rPr kumimoji="1" lang="zh-CN" altLang="en-US" sz="2800" dirty="0"/>
              <a:t>协议</a:t>
            </a:r>
          </a:p>
          <a:p>
            <a:pPr marL="1295400" lvl="2" indent="-3810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alphaLcParenR"/>
              <a:defRPr/>
            </a:pPr>
            <a:r>
              <a:rPr kumimoji="1" lang="en-US" altLang="zh-CN" sz="2800" dirty="0"/>
              <a:t>SOCK_STREAM</a:t>
            </a:r>
            <a:r>
              <a:rPr kumimoji="1" lang="zh-CN" altLang="en-US" sz="2800" dirty="0"/>
              <a:t>，流服务，</a:t>
            </a:r>
            <a:r>
              <a:rPr kumimoji="1" lang="en-US" altLang="zh-CN" sz="2800" dirty="0"/>
              <a:t>TCP</a:t>
            </a:r>
            <a:r>
              <a:rPr kumimoji="1" lang="zh-CN" altLang="en-US" sz="2800" dirty="0"/>
              <a:t>协议</a:t>
            </a: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  <a:defRPr/>
            </a:pPr>
            <a:r>
              <a:rPr kumimoji="1" lang="en-US" altLang="zh-CN" sz="2800" dirty="0">
                <a:solidFill>
                  <a:srgbClr val="6600CC"/>
                </a:solidFill>
              </a:rPr>
              <a:t>protocol</a:t>
            </a:r>
            <a:r>
              <a:rPr kumimoji="1" lang="zh-CN" altLang="en-US" sz="2800" dirty="0">
                <a:solidFill>
                  <a:srgbClr val="6600CC"/>
                </a:solidFill>
              </a:rPr>
              <a:t>：</a:t>
            </a:r>
            <a:r>
              <a:rPr kumimoji="1" lang="en-US" altLang="zh-CN" sz="2800" dirty="0">
                <a:solidFill>
                  <a:srgbClr val="6600CC"/>
                </a:solidFill>
              </a:rPr>
              <a:t>IP</a:t>
            </a:r>
            <a:r>
              <a:rPr kumimoji="1" lang="zh-CN" altLang="en-US" sz="2800" dirty="0">
                <a:solidFill>
                  <a:srgbClr val="6600CC"/>
                </a:solidFill>
              </a:rPr>
              <a:t>报头中的协议字段，一般取</a:t>
            </a:r>
            <a:r>
              <a:rPr kumimoji="1" lang="en-US" altLang="zh-CN" sz="2800" dirty="0">
                <a:solidFill>
                  <a:srgbClr val="6600CC"/>
                </a:solidFill>
              </a:rPr>
              <a:t>0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CBBB81-E9ED-EEA2-CB80-48E094045D5B}"/>
              </a:ext>
            </a:extLst>
          </p:cNvPr>
          <p:cNvSpPr txBox="1"/>
          <p:nvPr/>
        </p:nvSpPr>
        <p:spPr>
          <a:xfrm>
            <a:off x="1530350" y="5248095"/>
            <a:ext cx="972185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</a:p>
          <a:p>
            <a:r>
              <a:rPr lang="zh-CN" altLang="en-US" sz="2800" b="1" dirty="0"/>
              <a:t>int socket (int family, int type, int protocol);</a:t>
            </a:r>
          </a:p>
          <a:p>
            <a:r>
              <a:rPr lang="zh-CN" altLang="en-US" sz="2800" b="1" dirty="0"/>
              <a:t>returns: non-negative descriptor if OK, -1 on error </a:t>
            </a:r>
          </a:p>
        </p:txBody>
      </p:sp>
    </p:spTree>
    <p:extLst>
      <p:ext uri="{BB962C8B-B14F-4D97-AF65-F5344CB8AC3E}">
        <p14:creationId xmlns:p14="http://schemas.microsoft.com/office/powerpoint/2010/main" val="2156627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0957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-bind()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09613" y="1292225"/>
            <a:ext cx="10313987" cy="486410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/>
              <a:t>功能：</a:t>
            </a:r>
            <a:r>
              <a:rPr lang="zh-CN" altLang="en-US" dirty="0">
                <a:solidFill>
                  <a:srgbClr val="6600CC"/>
                </a:solidFill>
              </a:rPr>
              <a:t>为套接字指明一个本地端点地址</a:t>
            </a: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800" dirty="0">
                <a:solidFill>
                  <a:srgbClr val="6600CC"/>
                </a:solidFill>
              </a:rPr>
              <a:t>TCP/IP</a:t>
            </a:r>
            <a:r>
              <a:rPr lang="zh-CN" altLang="en-US" sz="2800" dirty="0">
                <a:solidFill>
                  <a:srgbClr val="6600CC"/>
                </a:solidFill>
              </a:rPr>
              <a:t>协议使用</a:t>
            </a:r>
            <a:r>
              <a:rPr lang="en-US" altLang="zh-CN" sz="2800" dirty="0" err="1">
                <a:solidFill>
                  <a:srgbClr val="6600CC"/>
                </a:solidFill>
              </a:rPr>
              <a:t>sockaddr_in</a:t>
            </a:r>
            <a:r>
              <a:rPr lang="zh-CN" altLang="en-US" sz="2800" dirty="0">
                <a:solidFill>
                  <a:srgbClr val="6600CC"/>
                </a:solidFill>
              </a:rPr>
              <a:t>结构，包含</a:t>
            </a:r>
            <a:r>
              <a:rPr lang="en-US" altLang="zh-CN" sz="2800" dirty="0">
                <a:solidFill>
                  <a:srgbClr val="6600CC"/>
                </a:solidFill>
              </a:rPr>
              <a:t>IP</a:t>
            </a:r>
            <a:r>
              <a:rPr lang="zh-CN" altLang="en-US" sz="2800" dirty="0">
                <a:solidFill>
                  <a:srgbClr val="6600CC"/>
                </a:solidFill>
              </a:rPr>
              <a:t>地址和端口号</a:t>
            </a: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>
                <a:solidFill>
                  <a:srgbClr val="6600CC"/>
                </a:solidFill>
              </a:rPr>
              <a:t>服务器使用它来指明</a:t>
            </a:r>
            <a:r>
              <a:rPr lang="en-US" altLang="zh-CN" sz="2800" dirty="0">
                <a:solidFill>
                  <a:srgbClr val="6600CC"/>
                </a:solidFill>
              </a:rPr>
              <a:t>Well Known</a:t>
            </a:r>
            <a:r>
              <a:rPr lang="zh-CN" altLang="en-US" sz="2800" dirty="0">
                <a:solidFill>
                  <a:srgbClr val="6600CC"/>
                </a:solidFill>
              </a:rPr>
              <a:t>端口号，然后等待连接</a:t>
            </a:r>
          </a:p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/>
              <a:t>参数：</a:t>
            </a: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kumimoji="1" lang="en-US" altLang="zh-CN" sz="2800" dirty="0" err="1">
                <a:solidFill>
                  <a:srgbClr val="6600CC"/>
                </a:solidFill>
              </a:rPr>
              <a:t>sockfd</a:t>
            </a:r>
            <a:r>
              <a:rPr kumimoji="1" lang="zh-CN" altLang="en-US" sz="2800" dirty="0">
                <a:solidFill>
                  <a:srgbClr val="6600CC"/>
                </a:solidFill>
              </a:rPr>
              <a:t>，套接字描述符，指明创建连接的套接字</a:t>
            </a: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kumimoji="1" lang="en-US" altLang="zh-CN" sz="2800" dirty="0" err="1">
                <a:solidFill>
                  <a:srgbClr val="6600CC"/>
                </a:solidFill>
              </a:rPr>
              <a:t>myaddr</a:t>
            </a:r>
            <a:r>
              <a:rPr kumimoji="1" lang="zh-CN" altLang="en-US" sz="2800" dirty="0">
                <a:solidFill>
                  <a:srgbClr val="6600CC"/>
                </a:solidFill>
              </a:rPr>
              <a:t>，本地地址，</a:t>
            </a:r>
            <a:r>
              <a:rPr kumimoji="1" lang="en-US" altLang="zh-CN" sz="2800" dirty="0">
                <a:solidFill>
                  <a:srgbClr val="6600CC"/>
                </a:solidFill>
              </a:rPr>
              <a:t>IP</a:t>
            </a:r>
            <a:r>
              <a:rPr kumimoji="1" lang="zh-CN" altLang="en-US" sz="2800" dirty="0">
                <a:solidFill>
                  <a:srgbClr val="6600CC"/>
                </a:solidFill>
              </a:rPr>
              <a:t>地址和端口号</a:t>
            </a:r>
            <a:endParaRPr kumimoji="1" lang="en-US" altLang="zh-CN" sz="2800" dirty="0">
              <a:solidFill>
                <a:srgbClr val="6600CC"/>
              </a:solidFill>
            </a:endParaRPr>
          </a:p>
          <a:p>
            <a:pPr marL="914400" lvl="1" indent="-457200">
              <a:lnSpc>
                <a:spcPct val="110000"/>
              </a:lnSpc>
              <a:spcBef>
                <a:spcPts val="0"/>
              </a:spcBef>
              <a:buClr>
                <a:srgbClr val="FF3300"/>
              </a:buClr>
              <a:buFont typeface="Wingdings" panose="05000000000000000000" pitchFamily="2" charset="2"/>
              <a:buAutoNum type="circleNumDbPlain"/>
            </a:pPr>
            <a:r>
              <a:rPr kumimoji="1" lang="en-US" altLang="zh-CN" sz="2800" dirty="0" err="1">
                <a:solidFill>
                  <a:srgbClr val="6600CC"/>
                </a:solidFill>
              </a:rPr>
              <a:t>addrlen</a:t>
            </a:r>
            <a:r>
              <a:rPr kumimoji="1" lang="en-US" altLang="zh-CN" sz="2800" dirty="0">
                <a:solidFill>
                  <a:srgbClr val="6600CC"/>
                </a:solidFill>
              </a:rPr>
              <a:t> </a:t>
            </a:r>
            <a:r>
              <a:rPr kumimoji="1" lang="zh-CN" altLang="en-US" sz="2800" dirty="0">
                <a:solidFill>
                  <a:srgbClr val="6600CC"/>
                </a:solidFill>
              </a:rPr>
              <a:t>，地址长度</a:t>
            </a:r>
          </a:p>
          <a:p>
            <a:pPr lvl="1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7A9B3A-C822-72A1-BDB1-7F488A45CE98}"/>
              </a:ext>
            </a:extLst>
          </p:cNvPr>
          <p:cNvSpPr txBox="1"/>
          <p:nvPr/>
        </p:nvSpPr>
        <p:spPr>
          <a:xfrm>
            <a:off x="298450" y="4872930"/>
            <a:ext cx="115951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</a:p>
          <a:p>
            <a:r>
              <a:rPr lang="zh-CN" altLang="en-US" sz="2800" b="1" dirty="0"/>
              <a:t>int </a:t>
            </a:r>
            <a:r>
              <a:rPr lang="en-US" altLang="zh-CN" sz="2800" b="1" dirty="0"/>
              <a:t>bind</a:t>
            </a:r>
            <a:r>
              <a:rPr lang="zh-CN" altLang="en-US" sz="2800" b="1" dirty="0"/>
              <a:t> (int </a:t>
            </a:r>
            <a:r>
              <a:rPr lang="en-US" altLang="zh-CN" sz="2800" b="1" dirty="0" err="1"/>
              <a:t>sockfd</a:t>
            </a:r>
            <a:r>
              <a:rPr lang="zh-CN" altLang="en-US" sz="2800" b="1" dirty="0"/>
              <a:t>, </a:t>
            </a:r>
            <a:r>
              <a:rPr lang="en-US" altLang="zh-CN" sz="2800" b="1" dirty="0"/>
              <a:t>const struct </a:t>
            </a:r>
            <a:r>
              <a:rPr lang="en-US" altLang="zh-CN" sz="2800" b="1" dirty="0" err="1"/>
              <a:t>sockaddr</a:t>
            </a:r>
            <a:r>
              <a:rPr lang="en-US" altLang="zh-CN" sz="2800" b="1" dirty="0"/>
              <a:t> *</a:t>
            </a:r>
            <a:r>
              <a:rPr lang="en-US" altLang="zh-CN" sz="2800" b="1" dirty="0" err="1"/>
              <a:t>myaddr</a:t>
            </a:r>
            <a:r>
              <a:rPr lang="zh-CN" altLang="en-US" sz="2800" b="1" dirty="0"/>
              <a:t>, </a:t>
            </a:r>
            <a:r>
              <a:rPr lang="en-US" altLang="zh-CN" sz="2800" b="1" dirty="0" err="1"/>
              <a:t>socklen_t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addrlen</a:t>
            </a:r>
            <a:r>
              <a:rPr lang="zh-CN" altLang="en-US" sz="2800" b="1" dirty="0"/>
              <a:t>);</a:t>
            </a:r>
          </a:p>
          <a:p>
            <a:r>
              <a:rPr lang="zh-CN" altLang="en-US" sz="2800" b="1" dirty="0"/>
              <a:t>returns: </a:t>
            </a:r>
            <a:r>
              <a:rPr lang="en-US" altLang="zh-CN" sz="2800" b="1" dirty="0"/>
              <a:t>0 </a:t>
            </a:r>
            <a:r>
              <a:rPr lang="zh-CN" altLang="en-US" sz="2800" b="1" dirty="0"/>
              <a:t>OK, -1 on error </a:t>
            </a:r>
          </a:p>
        </p:txBody>
      </p:sp>
    </p:spTree>
    <p:extLst>
      <p:ext uri="{BB962C8B-B14F-4D97-AF65-F5344CB8AC3E}">
        <p14:creationId xmlns:p14="http://schemas.microsoft.com/office/powerpoint/2010/main" val="518039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01638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-bind()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30300" y="1441450"/>
            <a:ext cx="9601200" cy="4549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rgbClr val="000099"/>
                </a:solidFill>
                <a:latin typeface="+mn-ea"/>
                <a:cs typeface="+mj-cs"/>
              </a:rPr>
              <a:t>绑定的是</a:t>
            </a:r>
            <a:r>
              <a:rPr lang="en-US" altLang="zh-CN" sz="3200" dirty="0">
                <a:solidFill>
                  <a:srgbClr val="000099"/>
                </a:solidFill>
                <a:latin typeface="+mn-ea"/>
                <a:cs typeface="+mj-cs"/>
              </a:rPr>
              <a:t>socket</a:t>
            </a:r>
            <a:r>
              <a:rPr lang="zh-CN" altLang="en-US" sz="3200" dirty="0">
                <a:solidFill>
                  <a:srgbClr val="000099"/>
                </a:solidFill>
                <a:latin typeface="+mn-ea"/>
                <a:cs typeface="+mj-cs"/>
              </a:rPr>
              <a:t>地址，</a:t>
            </a:r>
            <a:r>
              <a:rPr lang="en-US" altLang="zh-CN" sz="3200" dirty="0">
                <a:solidFill>
                  <a:srgbClr val="000099"/>
                </a:solidFill>
                <a:latin typeface="+mn-ea"/>
                <a:cs typeface="+mj-cs"/>
              </a:rPr>
              <a:t>why to bind</a:t>
            </a:r>
            <a:r>
              <a:rPr lang="zh-CN" altLang="en-US" sz="3200" dirty="0">
                <a:solidFill>
                  <a:srgbClr val="000099"/>
                </a:solidFill>
                <a:latin typeface="+mn-ea"/>
                <a:cs typeface="+mj-cs"/>
              </a:rPr>
              <a:t>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/>
              <a:t>Client</a:t>
            </a:r>
            <a:r>
              <a:rPr lang="zh-CN" altLang="en-US" sz="3200" dirty="0"/>
              <a:t>必须知道</a:t>
            </a:r>
            <a:r>
              <a:rPr lang="en-US" altLang="zh-CN" sz="3200" dirty="0"/>
              <a:t>Server</a:t>
            </a:r>
            <a:r>
              <a:rPr lang="zh-CN" altLang="en-US" sz="3200" dirty="0"/>
              <a:t>的地址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rgbClr val="000099"/>
                </a:solidFill>
                <a:latin typeface="+mn-ea"/>
                <a:cs typeface="+mj-cs"/>
              </a:rPr>
              <a:t>不显式执行</a:t>
            </a:r>
            <a:r>
              <a:rPr lang="en-US" altLang="zh-CN" sz="3200" dirty="0">
                <a:solidFill>
                  <a:srgbClr val="000099"/>
                </a:solidFill>
                <a:latin typeface="+mn-ea"/>
                <a:cs typeface="+mj-cs"/>
              </a:rPr>
              <a:t>bind</a:t>
            </a:r>
            <a:r>
              <a:rPr lang="zh-CN" altLang="en-US" sz="3200" dirty="0">
                <a:solidFill>
                  <a:srgbClr val="000099"/>
                </a:solidFill>
                <a:latin typeface="+mn-ea"/>
                <a:cs typeface="+mj-cs"/>
              </a:rPr>
              <a:t>行不行</a:t>
            </a:r>
            <a:r>
              <a:rPr lang="en-US" altLang="zh-CN" sz="3200" dirty="0">
                <a:solidFill>
                  <a:srgbClr val="000099"/>
                </a:solidFill>
                <a:latin typeface="+mn-ea"/>
                <a:cs typeface="+mj-cs"/>
              </a:rPr>
              <a:t>?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/>
              <a:t>客户端可以，发起连接的时候，系统自动</a:t>
            </a:r>
            <a:r>
              <a:rPr lang="en-US" altLang="zh-CN" sz="3200" dirty="0"/>
              <a:t>bind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DD270C-3008-29B7-A982-F557DB642C4C}"/>
              </a:ext>
            </a:extLst>
          </p:cNvPr>
          <p:cNvSpPr txBox="1"/>
          <p:nvPr/>
        </p:nvSpPr>
        <p:spPr>
          <a:xfrm>
            <a:off x="298450" y="4872930"/>
            <a:ext cx="115951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</a:p>
          <a:p>
            <a:r>
              <a:rPr lang="zh-CN" altLang="en-US" sz="2800" b="1" dirty="0"/>
              <a:t>int </a:t>
            </a:r>
            <a:r>
              <a:rPr lang="en-US" altLang="zh-CN" sz="2800" b="1" dirty="0"/>
              <a:t>bind</a:t>
            </a:r>
            <a:r>
              <a:rPr lang="zh-CN" altLang="en-US" sz="2800" b="1" dirty="0"/>
              <a:t> (int </a:t>
            </a:r>
            <a:r>
              <a:rPr lang="en-US" altLang="zh-CN" sz="2800" b="1" dirty="0" err="1"/>
              <a:t>sockfd</a:t>
            </a:r>
            <a:r>
              <a:rPr lang="zh-CN" altLang="en-US" sz="2800" b="1" dirty="0"/>
              <a:t>, </a:t>
            </a:r>
            <a:r>
              <a:rPr lang="en-US" altLang="zh-CN" sz="2800" b="1" dirty="0"/>
              <a:t>const struct </a:t>
            </a:r>
            <a:r>
              <a:rPr lang="en-US" altLang="zh-CN" sz="2800" b="1" dirty="0" err="1"/>
              <a:t>sockaddr</a:t>
            </a:r>
            <a:r>
              <a:rPr lang="en-US" altLang="zh-CN" sz="2800" b="1" dirty="0"/>
              <a:t> *</a:t>
            </a:r>
            <a:r>
              <a:rPr lang="en-US" altLang="zh-CN" sz="2800" b="1" dirty="0" err="1"/>
              <a:t>myaddr</a:t>
            </a:r>
            <a:r>
              <a:rPr lang="zh-CN" altLang="en-US" sz="2800" b="1" dirty="0"/>
              <a:t>, </a:t>
            </a:r>
            <a:r>
              <a:rPr lang="en-US" altLang="zh-CN" sz="2800" b="1" dirty="0" err="1"/>
              <a:t>socklen_t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addrlen</a:t>
            </a:r>
            <a:r>
              <a:rPr lang="zh-CN" altLang="en-US" sz="2800" b="1" dirty="0"/>
              <a:t>);</a:t>
            </a:r>
          </a:p>
          <a:p>
            <a:r>
              <a:rPr lang="zh-CN" altLang="en-US" sz="2800" b="1" dirty="0"/>
              <a:t>returns: </a:t>
            </a:r>
            <a:r>
              <a:rPr lang="en-US" altLang="zh-CN" sz="2800" b="1" dirty="0"/>
              <a:t>0 </a:t>
            </a:r>
            <a:r>
              <a:rPr lang="zh-CN" altLang="en-US" sz="2800" b="1" dirty="0"/>
              <a:t>OK, -1 on error </a:t>
            </a:r>
          </a:p>
        </p:txBody>
      </p:sp>
    </p:spTree>
    <p:extLst>
      <p:ext uri="{BB962C8B-B14F-4D97-AF65-F5344CB8AC3E}">
        <p14:creationId xmlns:p14="http://schemas.microsoft.com/office/powerpoint/2010/main" val="152630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01638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-bind()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44500" y="1393825"/>
            <a:ext cx="9601200" cy="4549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/>
              <a:t>服务器地址</a:t>
            </a:r>
            <a:r>
              <a:rPr lang="en-US" altLang="zh-CN" b="1" dirty="0"/>
              <a:t>bind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600" dirty="0"/>
              <a:t>INADDR_ANY(0)</a:t>
            </a:r>
            <a:r>
              <a:rPr lang="zh-CN" altLang="en-US" sz="2600" dirty="0"/>
              <a:t>与多接口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/>
              <a:t>端口分配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/>
              <a:t>知名端口</a:t>
            </a:r>
            <a:endParaRPr lang="en-US" altLang="zh-CN" sz="2600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/>
              <a:t>注册端口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/>
              <a:t>动态端口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zh-CN" sz="2600" dirty="0"/>
          </a:p>
        </p:txBody>
      </p:sp>
      <p:graphicFrame>
        <p:nvGraphicFramePr>
          <p:cNvPr id="7" name="Group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9866284"/>
              </p:ext>
            </p:extLst>
          </p:nvPr>
        </p:nvGraphicFramePr>
        <p:xfrm>
          <a:off x="4292600" y="3022600"/>
          <a:ext cx="7683499" cy="2820426"/>
        </p:xfrm>
        <a:graphic>
          <a:graphicData uri="http://schemas.openxmlformats.org/drawingml/2006/table">
            <a:tbl>
              <a:tblPr/>
              <a:tblGrid>
                <a:gridCol w="1619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40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地址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端口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结果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*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内核选择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地址和端口号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6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*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非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内核选择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地址，进程指定端口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6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本地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进程指定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地址，内核选择端口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6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本地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</a:p>
                  </a:txBody>
                  <a:tcPr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非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进程指定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地址和端口号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88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19C92-1698-A347-9364-8437761F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客户机</a:t>
            </a:r>
            <a:r>
              <a:rPr lang="en-US" altLang="zh-CN" dirty="0"/>
              <a:t>/</a:t>
            </a:r>
            <a:r>
              <a:rPr lang="zh-CN" altLang="en-US" dirty="0"/>
              <a:t>服务器体系结构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191B15E-4325-F54F-8269-B3FF89CEEF39}"/>
              </a:ext>
            </a:extLst>
          </p:cNvPr>
          <p:cNvSpPr txBox="1">
            <a:spLocks/>
          </p:cNvSpPr>
          <p:nvPr/>
        </p:nvSpPr>
        <p:spPr>
          <a:xfrm>
            <a:off x="1010731" y="1438418"/>
            <a:ext cx="9601200" cy="455022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</a:rPr>
              <a:t>服务器：</a:t>
            </a:r>
            <a:r>
              <a:rPr lang="zh-CN" altLang="en-US" dirty="0"/>
              <a:t> </a:t>
            </a:r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总是打开的主机</a:t>
            </a:r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具有固定的、众所周知的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主机群集常被用于创建强大的虚拟服务器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</a:rPr>
              <a:t>客户机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同服务器端通信</a:t>
            </a:r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可以间断的同服务器连接</a:t>
            </a:r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可以拥有动态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  <a:p>
            <a:pPr lvl="1">
              <a:buFont typeface="Wingdings" panose="05000000000000000000" pitchFamily="2" charset="2"/>
              <a:buChar char="m"/>
            </a:pPr>
            <a:r>
              <a:rPr lang="zh-CN" altLang="en-US" dirty="0"/>
              <a:t>客户机相互之间不直接通信</a:t>
            </a:r>
          </a:p>
          <a:p>
            <a:endParaRPr lang="zh-CN" altLang="en-US" dirty="0"/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C7FA2546-0883-2B4D-B1B0-CEF6EF5FB0F7}"/>
              </a:ext>
            </a:extLst>
          </p:cNvPr>
          <p:cNvGrpSpPr>
            <a:grpSpLocks/>
          </p:cNvGrpSpPr>
          <p:nvPr/>
        </p:nvGrpSpPr>
        <p:grpSpPr bwMode="auto">
          <a:xfrm>
            <a:off x="7510848" y="1146255"/>
            <a:ext cx="4038600" cy="5105400"/>
            <a:chOff x="480" y="1008"/>
            <a:chExt cx="2317" cy="2312"/>
          </a:xfrm>
        </p:grpSpPr>
        <p:graphicFrame>
          <p:nvGraphicFramePr>
            <p:cNvPr id="6" name="Object 2">
              <a:extLst>
                <a:ext uri="{FF2B5EF4-FFF2-40B4-BE49-F238E27FC236}">
                  <a16:creationId xmlns:a16="http://schemas.microsoft.com/office/drawing/2014/main" id="{AC55A390-7D1F-CF42-96D3-4A53D1F0F2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5" y="2130"/>
            <a:ext cx="822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" imgW="1305000" imgH="1085760" progId="">
                    <p:embed/>
                  </p:oleObj>
                </mc:Choice>
                <mc:Fallback>
                  <p:oleObj name="Clip" r:id="rId2" imgW="1305000" imgH="1085760" progId="">
                    <p:embed/>
                    <p:pic>
                      <p:nvPicPr>
                        <p:cNvPr id="6" name="Object 2">
                          <a:extLst>
                            <a:ext uri="{FF2B5EF4-FFF2-40B4-BE49-F238E27FC236}">
                              <a16:creationId xmlns:a16="http://schemas.microsoft.com/office/drawing/2014/main" id="{AC55A390-7D1F-CF42-96D3-4A53D1F0F2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5" y="2130"/>
                          <a:ext cx="822" cy="6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" name="Group 12">
              <a:extLst>
                <a:ext uri="{FF2B5EF4-FFF2-40B4-BE49-F238E27FC236}">
                  <a16:creationId xmlns:a16="http://schemas.microsoft.com/office/drawing/2014/main" id="{32918446-11B3-9345-8639-94784022F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1008"/>
              <a:ext cx="2317" cy="2312"/>
              <a:chOff x="480" y="1008"/>
              <a:chExt cx="2317" cy="2312"/>
            </a:xfrm>
          </p:grpSpPr>
          <p:sp>
            <p:nvSpPr>
              <p:cNvPr id="228" name="Freeform 13">
                <a:extLst>
                  <a:ext uri="{FF2B5EF4-FFF2-40B4-BE49-F238E27FC236}">
                    <a16:creationId xmlns:a16="http://schemas.microsoft.com/office/drawing/2014/main" id="{170D2470-8EC2-EC43-9732-FD19BDA18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" y="1098"/>
                <a:ext cx="1133" cy="1055"/>
              </a:xfrm>
              <a:custGeom>
                <a:avLst/>
                <a:gdLst>
                  <a:gd name="T0" fmla="*/ 124 w 1292"/>
                  <a:gd name="T1" fmla="*/ 3 h 1255"/>
                  <a:gd name="T2" fmla="*/ 18 w 1292"/>
                  <a:gd name="T3" fmla="*/ 66 h 1255"/>
                  <a:gd name="T4" fmla="*/ 15 w 1292"/>
                  <a:gd name="T5" fmla="*/ 219 h 1255"/>
                  <a:gd name="T6" fmla="*/ 27 w 1292"/>
                  <a:gd name="T7" fmla="*/ 348 h 1255"/>
                  <a:gd name="T8" fmla="*/ 128 w 1292"/>
                  <a:gd name="T9" fmla="*/ 366 h 1255"/>
                  <a:gd name="T10" fmla="*/ 335 w 1292"/>
                  <a:gd name="T11" fmla="*/ 474 h 1255"/>
                  <a:gd name="T12" fmla="*/ 517 w 1292"/>
                  <a:gd name="T13" fmla="*/ 520 h 1255"/>
                  <a:gd name="T14" fmla="*/ 622 w 1292"/>
                  <a:gd name="T15" fmla="*/ 428 h 1255"/>
                  <a:gd name="T16" fmla="*/ 659 w 1292"/>
                  <a:gd name="T17" fmla="*/ 187 h 1255"/>
                  <a:gd name="T18" fmla="*/ 625 w 1292"/>
                  <a:gd name="T19" fmla="*/ 88 h 1255"/>
                  <a:gd name="T20" fmla="*/ 388 w 1292"/>
                  <a:gd name="T21" fmla="*/ 49 h 1255"/>
                  <a:gd name="T22" fmla="*/ 124 w 1292"/>
                  <a:gd name="T23" fmla="*/ 3 h 12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92"/>
                  <a:gd name="T37" fmla="*/ 0 h 1255"/>
                  <a:gd name="T38" fmla="*/ 1292 w 1292"/>
                  <a:gd name="T39" fmla="*/ 1255 h 125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92" h="1255">
                    <a:moveTo>
                      <a:pt x="239" y="7"/>
                    </a:moveTo>
                    <a:cubicBezTo>
                      <a:pt x="120" y="14"/>
                      <a:pt x="70" y="71"/>
                      <a:pt x="35" y="157"/>
                    </a:cubicBezTo>
                    <a:cubicBezTo>
                      <a:pt x="0" y="243"/>
                      <a:pt x="26" y="411"/>
                      <a:pt x="29" y="523"/>
                    </a:cubicBezTo>
                    <a:cubicBezTo>
                      <a:pt x="32" y="635"/>
                      <a:pt x="17" y="771"/>
                      <a:pt x="53" y="829"/>
                    </a:cubicBezTo>
                    <a:cubicBezTo>
                      <a:pt x="89" y="887"/>
                      <a:pt x="146" y="821"/>
                      <a:pt x="245" y="871"/>
                    </a:cubicBezTo>
                    <a:cubicBezTo>
                      <a:pt x="344" y="921"/>
                      <a:pt x="522" y="1068"/>
                      <a:pt x="647" y="1129"/>
                    </a:cubicBezTo>
                    <a:cubicBezTo>
                      <a:pt x="772" y="1190"/>
                      <a:pt x="903" y="1255"/>
                      <a:pt x="995" y="1237"/>
                    </a:cubicBezTo>
                    <a:cubicBezTo>
                      <a:pt x="1087" y="1219"/>
                      <a:pt x="1153" y="1153"/>
                      <a:pt x="1199" y="1021"/>
                    </a:cubicBezTo>
                    <a:cubicBezTo>
                      <a:pt x="1245" y="889"/>
                      <a:pt x="1270" y="580"/>
                      <a:pt x="1271" y="445"/>
                    </a:cubicBezTo>
                    <a:cubicBezTo>
                      <a:pt x="1272" y="310"/>
                      <a:pt x="1292" y="266"/>
                      <a:pt x="1205" y="211"/>
                    </a:cubicBezTo>
                    <a:cubicBezTo>
                      <a:pt x="1118" y="156"/>
                      <a:pt x="908" y="150"/>
                      <a:pt x="749" y="115"/>
                    </a:cubicBezTo>
                    <a:cubicBezTo>
                      <a:pt x="590" y="80"/>
                      <a:pt x="358" y="0"/>
                      <a:pt x="239" y="7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9" name="Freeform 14">
                <a:extLst>
                  <a:ext uri="{FF2B5EF4-FFF2-40B4-BE49-F238E27FC236}">
                    <a16:creationId xmlns:a16="http://schemas.microsoft.com/office/drawing/2014/main" id="{92DAD2EC-57FD-1243-B395-7B51AF28A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1008"/>
                <a:ext cx="1176" cy="1001"/>
              </a:xfrm>
              <a:custGeom>
                <a:avLst/>
                <a:gdLst>
                  <a:gd name="T0" fmla="*/ 286 w 1340"/>
                  <a:gd name="T1" fmla="*/ 17 h 1191"/>
                  <a:gd name="T2" fmla="*/ 42 w 1340"/>
                  <a:gd name="T3" fmla="*/ 24 h 1191"/>
                  <a:gd name="T4" fmla="*/ 30 w 1340"/>
                  <a:gd name="T5" fmla="*/ 169 h 1191"/>
                  <a:gd name="T6" fmla="*/ 15 w 1340"/>
                  <a:gd name="T7" fmla="*/ 302 h 1191"/>
                  <a:gd name="T8" fmla="*/ 58 w 1340"/>
                  <a:gd name="T9" fmla="*/ 365 h 1191"/>
                  <a:gd name="T10" fmla="*/ 280 w 1340"/>
                  <a:gd name="T11" fmla="*/ 367 h 1191"/>
                  <a:gd name="T12" fmla="*/ 333 w 1340"/>
                  <a:gd name="T13" fmla="*/ 473 h 1191"/>
                  <a:gd name="T14" fmla="*/ 642 w 1340"/>
                  <a:gd name="T15" fmla="*/ 461 h 1191"/>
                  <a:gd name="T16" fmla="*/ 664 w 1340"/>
                  <a:gd name="T17" fmla="*/ 240 h 1191"/>
                  <a:gd name="T18" fmla="*/ 627 w 1340"/>
                  <a:gd name="T19" fmla="*/ 144 h 1191"/>
                  <a:gd name="T20" fmla="*/ 395 w 1340"/>
                  <a:gd name="T21" fmla="*/ 121 h 1191"/>
                  <a:gd name="T22" fmla="*/ 286 w 1340"/>
                  <a:gd name="T23" fmla="*/ 17 h 119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340"/>
                  <a:gd name="T37" fmla="*/ 0 h 1191"/>
                  <a:gd name="T38" fmla="*/ 1340 w 1340"/>
                  <a:gd name="T39" fmla="*/ 1191 h 119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340" h="1191">
                    <a:moveTo>
                      <a:pt x="550" y="42"/>
                    </a:moveTo>
                    <a:cubicBezTo>
                      <a:pt x="437" y="4"/>
                      <a:pt x="164" y="0"/>
                      <a:pt x="82" y="60"/>
                    </a:cubicBezTo>
                    <a:cubicBezTo>
                      <a:pt x="0" y="120"/>
                      <a:pt x="67" y="292"/>
                      <a:pt x="58" y="402"/>
                    </a:cubicBezTo>
                    <a:cubicBezTo>
                      <a:pt x="49" y="512"/>
                      <a:pt x="19" y="642"/>
                      <a:pt x="28" y="720"/>
                    </a:cubicBezTo>
                    <a:cubicBezTo>
                      <a:pt x="37" y="798"/>
                      <a:pt x="27" y="844"/>
                      <a:pt x="112" y="870"/>
                    </a:cubicBezTo>
                    <a:cubicBezTo>
                      <a:pt x="197" y="896"/>
                      <a:pt x="450" y="833"/>
                      <a:pt x="538" y="876"/>
                    </a:cubicBezTo>
                    <a:cubicBezTo>
                      <a:pt x="626" y="919"/>
                      <a:pt x="524" y="1091"/>
                      <a:pt x="640" y="1128"/>
                    </a:cubicBezTo>
                    <a:cubicBezTo>
                      <a:pt x="756" y="1165"/>
                      <a:pt x="1128" y="1191"/>
                      <a:pt x="1234" y="1098"/>
                    </a:cubicBezTo>
                    <a:cubicBezTo>
                      <a:pt x="1340" y="1005"/>
                      <a:pt x="1281" y="696"/>
                      <a:pt x="1276" y="570"/>
                    </a:cubicBezTo>
                    <a:cubicBezTo>
                      <a:pt x="1271" y="444"/>
                      <a:pt x="1290" y="389"/>
                      <a:pt x="1204" y="342"/>
                    </a:cubicBezTo>
                    <a:cubicBezTo>
                      <a:pt x="1118" y="295"/>
                      <a:pt x="868" y="338"/>
                      <a:pt x="760" y="288"/>
                    </a:cubicBezTo>
                    <a:cubicBezTo>
                      <a:pt x="652" y="238"/>
                      <a:pt x="663" y="80"/>
                      <a:pt x="550" y="42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" name="Freeform 15">
                <a:extLst>
                  <a:ext uri="{FF2B5EF4-FFF2-40B4-BE49-F238E27FC236}">
                    <a16:creationId xmlns:a16="http://schemas.microsoft.com/office/drawing/2014/main" id="{A6BCB27A-8DB8-2A44-9AC7-631699B5E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" y="1922"/>
                <a:ext cx="1874" cy="1398"/>
              </a:xfrm>
              <a:custGeom>
                <a:avLst/>
                <a:gdLst>
                  <a:gd name="T0" fmla="*/ 14 w 2135"/>
                  <a:gd name="T1" fmla="*/ 274 h 1662"/>
                  <a:gd name="T2" fmla="*/ 54 w 2135"/>
                  <a:gd name="T3" fmla="*/ 32 h 1662"/>
                  <a:gd name="T4" fmla="*/ 342 w 2135"/>
                  <a:gd name="T5" fmla="*/ 82 h 1662"/>
                  <a:gd name="T6" fmla="*/ 629 w 2135"/>
                  <a:gd name="T7" fmla="*/ 42 h 1662"/>
                  <a:gd name="T8" fmla="*/ 1043 w 2135"/>
                  <a:gd name="T9" fmla="*/ 172 h 1662"/>
                  <a:gd name="T10" fmla="*/ 1049 w 2135"/>
                  <a:gd name="T11" fmla="*/ 481 h 1662"/>
                  <a:gd name="T12" fmla="*/ 823 w 2135"/>
                  <a:gd name="T13" fmla="*/ 674 h 1662"/>
                  <a:gd name="T14" fmla="*/ 424 w 2135"/>
                  <a:gd name="T15" fmla="*/ 638 h 1662"/>
                  <a:gd name="T16" fmla="*/ 262 w 2135"/>
                  <a:gd name="T17" fmla="*/ 534 h 1662"/>
                  <a:gd name="T18" fmla="*/ 96 w 2135"/>
                  <a:gd name="T19" fmla="*/ 449 h 1662"/>
                  <a:gd name="T20" fmla="*/ 14 w 2135"/>
                  <a:gd name="T21" fmla="*/ 274 h 166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5"/>
                  <a:gd name="T34" fmla="*/ 0 h 1662"/>
                  <a:gd name="T35" fmla="*/ 2135 w 2135"/>
                  <a:gd name="T36" fmla="*/ 1662 h 166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5" h="1662">
                    <a:moveTo>
                      <a:pt x="27" y="652"/>
                    </a:moveTo>
                    <a:cubicBezTo>
                      <a:pt x="14" y="487"/>
                      <a:pt x="0" y="152"/>
                      <a:pt x="105" y="76"/>
                    </a:cubicBezTo>
                    <a:cubicBezTo>
                      <a:pt x="210" y="0"/>
                      <a:pt x="473" y="192"/>
                      <a:pt x="657" y="196"/>
                    </a:cubicBezTo>
                    <a:cubicBezTo>
                      <a:pt x="841" y="200"/>
                      <a:pt x="985" y="65"/>
                      <a:pt x="1209" y="100"/>
                    </a:cubicBezTo>
                    <a:cubicBezTo>
                      <a:pt x="1433" y="135"/>
                      <a:pt x="1867" y="232"/>
                      <a:pt x="2001" y="406"/>
                    </a:cubicBezTo>
                    <a:cubicBezTo>
                      <a:pt x="2135" y="580"/>
                      <a:pt x="2083" y="945"/>
                      <a:pt x="2013" y="1144"/>
                    </a:cubicBezTo>
                    <a:cubicBezTo>
                      <a:pt x="1943" y="1343"/>
                      <a:pt x="1781" y="1538"/>
                      <a:pt x="1581" y="1600"/>
                    </a:cubicBezTo>
                    <a:cubicBezTo>
                      <a:pt x="1381" y="1662"/>
                      <a:pt x="993" y="1571"/>
                      <a:pt x="813" y="1516"/>
                    </a:cubicBezTo>
                    <a:cubicBezTo>
                      <a:pt x="633" y="1461"/>
                      <a:pt x="606" y="1345"/>
                      <a:pt x="501" y="1270"/>
                    </a:cubicBezTo>
                    <a:cubicBezTo>
                      <a:pt x="396" y="1195"/>
                      <a:pt x="262" y="1169"/>
                      <a:pt x="183" y="1066"/>
                    </a:cubicBezTo>
                    <a:cubicBezTo>
                      <a:pt x="104" y="963"/>
                      <a:pt x="25" y="819"/>
                      <a:pt x="27" y="652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07EC523B-28FE-CA40-8DEA-94E690FAB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4" y="1093"/>
              <a:ext cx="462" cy="201"/>
              <a:chOff x="3552" y="246"/>
              <a:chExt cx="527" cy="248"/>
            </a:xfrm>
          </p:grpSpPr>
          <p:graphicFrame>
            <p:nvGraphicFramePr>
              <p:cNvPr id="225" name="Object 15">
                <a:extLst>
                  <a:ext uri="{FF2B5EF4-FFF2-40B4-BE49-F238E27FC236}">
                    <a16:creationId xmlns:a16="http://schemas.microsoft.com/office/drawing/2014/main" id="{2B55B345-A6B9-DA4D-B3FD-D053EAA8D9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4" imgW="1305000" imgH="1085760" progId="">
                      <p:embed/>
                    </p:oleObj>
                  </mc:Choice>
                  <mc:Fallback>
                    <p:oleObj name="Clip" r:id="rId4" imgW="1305000" imgH="1085760" progId="">
                      <p:embed/>
                      <p:pic>
                        <p:nvPicPr>
                          <p:cNvPr id="225" name="Object 15">
                            <a:extLst>
                              <a:ext uri="{FF2B5EF4-FFF2-40B4-BE49-F238E27FC236}">
                                <a16:creationId xmlns:a16="http://schemas.microsoft.com/office/drawing/2014/main" id="{2B55B345-A6B9-DA4D-B3FD-D053EAA8D96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" name="Object 16">
                <a:extLst>
                  <a:ext uri="{FF2B5EF4-FFF2-40B4-BE49-F238E27FC236}">
                    <a16:creationId xmlns:a16="http://schemas.microsoft.com/office/drawing/2014/main" id="{1413C95F-7304-C743-9619-C37BCE3F7D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5" imgW="676440" imgH="485640" progId="">
                      <p:embed/>
                    </p:oleObj>
                  </mc:Choice>
                  <mc:Fallback>
                    <p:oleObj name="Clip" r:id="rId5" imgW="676440" imgH="485640" progId="">
                      <p:embed/>
                      <p:pic>
                        <p:nvPicPr>
                          <p:cNvPr id="226" name="Object 16">
                            <a:extLst>
                              <a:ext uri="{FF2B5EF4-FFF2-40B4-BE49-F238E27FC236}">
                                <a16:creationId xmlns:a16="http://schemas.microsoft.com/office/drawing/2014/main" id="{1413C95F-7304-C743-9619-C37BCE3F7D5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7" name="Line 19">
                <a:extLst>
                  <a:ext uri="{FF2B5EF4-FFF2-40B4-BE49-F238E27FC236}">
                    <a16:creationId xmlns:a16="http://schemas.microsoft.com/office/drawing/2014/main" id="{597DB618-26DE-8346-A401-321E224CD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85491354-C825-5948-B45E-93A07CC3F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4" y="1468"/>
              <a:ext cx="462" cy="201"/>
              <a:chOff x="3552" y="246"/>
              <a:chExt cx="527" cy="248"/>
            </a:xfrm>
          </p:grpSpPr>
          <p:graphicFrame>
            <p:nvGraphicFramePr>
              <p:cNvPr id="222" name="Object 13">
                <a:extLst>
                  <a:ext uri="{FF2B5EF4-FFF2-40B4-BE49-F238E27FC236}">
                    <a16:creationId xmlns:a16="http://schemas.microsoft.com/office/drawing/2014/main" id="{94942DF4-CE5C-3D46-A2EB-29A9767BA8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7" imgW="1305000" imgH="1085760" progId="">
                      <p:embed/>
                    </p:oleObj>
                  </mc:Choice>
                  <mc:Fallback>
                    <p:oleObj name="Clip" r:id="rId7" imgW="1305000" imgH="1085760" progId="">
                      <p:embed/>
                      <p:pic>
                        <p:nvPicPr>
                          <p:cNvPr id="222" name="Object 13">
                            <a:extLst>
                              <a:ext uri="{FF2B5EF4-FFF2-40B4-BE49-F238E27FC236}">
                                <a16:creationId xmlns:a16="http://schemas.microsoft.com/office/drawing/2014/main" id="{94942DF4-CE5C-3D46-A2EB-29A9767BA8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3" name="Object 14">
                <a:extLst>
                  <a:ext uri="{FF2B5EF4-FFF2-40B4-BE49-F238E27FC236}">
                    <a16:creationId xmlns:a16="http://schemas.microsoft.com/office/drawing/2014/main" id="{7B2FC238-C57E-C74A-85DD-F8CFCDA5B04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8" imgW="676440" imgH="485640" progId="">
                      <p:embed/>
                    </p:oleObj>
                  </mc:Choice>
                  <mc:Fallback>
                    <p:oleObj name="Clip" r:id="rId8" imgW="676440" imgH="485640" progId="">
                      <p:embed/>
                      <p:pic>
                        <p:nvPicPr>
                          <p:cNvPr id="223" name="Object 14">
                            <a:extLst>
                              <a:ext uri="{FF2B5EF4-FFF2-40B4-BE49-F238E27FC236}">
                                <a16:creationId xmlns:a16="http://schemas.microsoft.com/office/drawing/2014/main" id="{7B2FC238-C57E-C74A-85DD-F8CFCDA5B04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4" name="Line 23">
                <a:extLst>
                  <a:ext uri="{FF2B5EF4-FFF2-40B4-BE49-F238E27FC236}">
                    <a16:creationId xmlns:a16="http://schemas.microsoft.com/office/drawing/2014/main" id="{DE159A9F-1DC0-F743-B386-7AED34137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24">
              <a:extLst>
                <a:ext uri="{FF2B5EF4-FFF2-40B4-BE49-F238E27FC236}">
                  <a16:creationId xmlns:a16="http://schemas.microsoft.com/office/drawing/2014/main" id="{5E4511F2-4740-734C-875F-ADEC53CF85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" y="1334"/>
              <a:ext cx="44" cy="135"/>
              <a:chOff x="3842" y="406"/>
              <a:chExt cx="51" cy="167"/>
            </a:xfrm>
          </p:grpSpPr>
          <p:sp>
            <p:nvSpPr>
              <p:cNvPr id="219" name="Oval 25">
                <a:extLst>
                  <a:ext uri="{FF2B5EF4-FFF2-40B4-BE49-F238E27FC236}">
                    <a16:creationId xmlns:a16="http://schemas.microsoft.com/office/drawing/2014/main" id="{86CB74B6-C0BC-B046-B3F3-9DD781987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0" name="Oval 26">
                <a:extLst>
                  <a:ext uri="{FF2B5EF4-FFF2-40B4-BE49-F238E27FC236}">
                    <a16:creationId xmlns:a16="http://schemas.microsoft.com/office/drawing/2014/main" id="{6C8E90BC-2004-4840-BF99-1D3844650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1" name="Oval 27">
                <a:extLst>
                  <a:ext uri="{FF2B5EF4-FFF2-40B4-BE49-F238E27FC236}">
                    <a16:creationId xmlns:a16="http://schemas.microsoft.com/office/drawing/2014/main" id="{9AE4F6EE-8FC6-F249-B595-1813ED8E2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0E0B2855-6B80-984D-9054-7AEAEC396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" y="1651"/>
              <a:ext cx="132" cy="249"/>
              <a:chOff x="4180" y="783"/>
              <a:chExt cx="150" cy="307"/>
            </a:xfrm>
          </p:grpSpPr>
          <p:sp>
            <p:nvSpPr>
              <p:cNvPr id="211" name="AutoShape 29">
                <a:extLst>
                  <a:ext uri="{FF2B5EF4-FFF2-40B4-BE49-F238E27FC236}">
                    <a16:creationId xmlns:a16="http://schemas.microsoft.com/office/drawing/2014/main" id="{D4AF2B48-A100-D643-ACDC-8449D27D8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2" name="Rectangle 30">
                <a:extLst>
                  <a:ext uri="{FF2B5EF4-FFF2-40B4-BE49-F238E27FC236}">
                    <a16:creationId xmlns:a16="http://schemas.microsoft.com/office/drawing/2014/main" id="{6AB54EC8-6538-AD44-96F3-E269E405B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3" name="Rectangle 31">
                <a:extLst>
                  <a:ext uri="{FF2B5EF4-FFF2-40B4-BE49-F238E27FC236}">
                    <a16:creationId xmlns:a16="http://schemas.microsoft.com/office/drawing/2014/main" id="{C54862DC-A74E-D94E-9B6F-C0691D0E7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4" name="AutoShape 32">
                <a:extLst>
                  <a:ext uri="{FF2B5EF4-FFF2-40B4-BE49-F238E27FC236}">
                    <a16:creationId xmlns:a16="http://schemas.microsoft.com/office/drawing/2014/main" id="{9EF38EC5-7201-264E-9D6E-9F01C672F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5" name="Line 33">
                <a:extLst>
                  <a:ext uri="{FF2B5EF4-FFF2-40B4-BE49-F238E27FC236}">
                    <a16:creationId xmlns:a16="http://schemas.microsoft.com/office/drawing/2014/main" id="{290D22A7-3369-D440-A46A-AE1A2EC06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" name="Line 34">
                <a:extLst>
                  <a:ext uri="{FF2B5EF4-FFF2-40B4-BE49-F238E27FC236}">
                    <a16:creationId xmlns:a16="http://schemas.microsoft.com/office/drawing/2014/main" id="{98B072B5-F1E2-4A49-9C70-630C3A4666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7" name="Rectangle 35">
                <a:extLst>
                  <a:ext uri="{FF2B5EF4-FFF2-40B4-BE49-F238E27FC236}">
                    <a16:creationId xmlns:a16="http://schemas.microsoft.com/office/drawing/2014/main" id="{AA2A11EF-3800-774A-A395-7A7C237C4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8" name="Rectangle 36">
                <a:extLst>
                  <a:ext uri="{FF2B5EF4-FFF2-40B4-BE49-F238E27FC236}">
                    <a16:creationId xmlns:a16="http://schemas.microsoft.com/office/drawing/2014/main" id="{68497E9D-E8AD-E645-899E-C7872D2EC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id="{07E92B02-B2B4-2F44-A9E7-EB30E2ECC8B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284" y="1700"/>
              <a:ext cx="51" cy="147"/>
              <a:chOff x="3842" y="406"/>
              <a:chExt cx="51" cy="167"/>
            </a:xfrm>
          </p:grpSpPr>
          <p:sp>
            <p:nvSpPr>
              <p:cNvPr id="208" name="Oval 38">
                <a:extLst>
                  <a:ext uri="{FF2B5EF4-FFF2-40B4-BE49-F238E27FC236}">
                    <a16:creationId xmlns:a16="http://schemas.microsoft.com/office/drawing/2014/main" id="{638FD9A9-EBC4-794F-BBCC-949A25C59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9" name="Oval 39">
                <a:extLst>
                  <a:ext uri="{FF2B5EF4-FFF2-40B4-BE49-F238E27FC236}">
                    <a16:creationId xmlns:a16="http://schemas.microsoft.com/office/drawing/2014/main" id="{814FBACC-5ADF-A44A-A9F9-118112673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0" name="Oval 40">
                <a:extLst>
                  <a:ext uri="{FF2B5EF4-FFF2-40B4-BE49-F238E27FC236}">
                    <a16:creationId xmlns:a16="http://schemas.microsoft.com/office/drawing/2014/main" id="{12572DCB-7D23-124E-A8AE-76CD54674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3" name="Line 41">
              <a:extLst>
                <a:ext uri="{FF2B5EF4-FFF2-40B4-BE49-F238E27FC236}">
                  <a16:creationId xmlns:a16="http://schemas.microsoft.com/office/drawing/2014/main" id="{4EDFDBA5-BDB1-C441-B290-E1A0E14CA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" y="1593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42">
              <a:extLst>
                <a:ext uri="{FF2B5EF4-FFF2-40B4-BE49-F238E27FC236}">
                  <a16:creationId xmlns:a16="http://schemas.microsoft.com/office/drawing/2014/main" id="{20D2AAA1-9697-AA45-8A91-B528AAB80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" y="1591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43">
              <a:extLst>
                <a:ext uri="{FF2B5EF4-FFF2-40B4-BE49-F238E27FC236}">
                  <a16:creationId xmlns:a16="http://schemas.microsoft.com/office/drawing/2014/main" id="{4F24B275-CAD3-344C-993C-7D5974ADF2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7" y="1590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44">
              <a:extLst>
                <a:ext uri="{FF2B5EF4-FFF2-40B4-BE49-F238E27FC236}">
                  <a16:creationId xmlns:a16="http://schemas.microsoft.com/office/drawing/2014/main" id="{2AF158C4-FF31-E943-9502-FAF8E7223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" y="1253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45">
              <a:extLst>
                <a:ext uri="{FF2B5EF4-FFF2-40B4-BE49-F238E27FC236}">
                  <a16:creationId xmlns:a16="http://schemas.microsoft.com/office/drawing/2014/main" id="{67EA42DE-5C75-C742-8AB4-70E686408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2" y="1433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46">
              <a:extLst>
                <a:ext uri="{FF2B5EF4-FFF2-40B4-BE49-F238E27FC236}">
                  <a16:creationId xmlns:a16="http://schemas.microsoft.com/office/drawing/2014/main" id="{2010B709-CE0B-7845-B060-2E247EE913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4" y="1487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" name="Group 47">
              <a:extLst>
                <a:ext uri="{FF2B5EF4-FFF2-40B4-BE49-F238E27FC236}">
                  <a16:creationId xmlns:a16="http://schemas.microsoft.com/office/drawing/2014/main" id="{5CA79977-951C-4E4B-AF23-1A111D65FD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9" y="1637"/>
              <a:ext cx="132" cy="249"/>
              <a:chOff x="4180" y="783"/>
              <a:chExt cx="150" cy="307"/>
            </a:xfrm>
          </p:grpSpPr>
          <p:sp>
            <p:nvSpPr>
              <p:cNvPr id="200" name="AutoShape 48">
                <a:extLst>
                  <a:ext uri="{FF2B5EF4-FFF2-40B4-BE49-F238E27FC236}">
                    <a16:creationId xmlns:a16="http://schemas.microsoft.com/office/drawing/2014/main" id="{BDE9489C-959D-0641-93FE-B9FFA4AB5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1" name="Rectangle 49">
                <a:extLst>
                  <a:ext uri="{FF2B5EF4-FFF2-40B4-BE49-F238E27FC236}">
                    <a16:creationId xmlns:a16="http://schemas.microsoft.com/office/drawing/2014/main" id="{F64A09EE-AC85-FD49-9D70-23E478FF3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2" name="Rectangle 50">
                <a:extLst>
                  <a:ext uri="{FF2B5EF4-FFF2-40B4-BE49-F238E27FC236}">
                    <a16:creationId xmlns:a16="http://schemas.microsoft.com/office/drawing/2014/main" id="{B5D8EDF2-7168-084B-9E08-8B187DBDD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3" name="AutoShape 51">
                <a:extLst>
                  <a:ext uri="{FF2B5EF4-FFF2-40B4-BE49-F238E27FC236}">
                    <a16:creationId xmlns:a16="http://schemas.microsoft.com/office/drawing/2014/main" id="{A67BF64A-2A0A-7245-A333-2C068E68F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4" name="Line 52">
                <a:extLst>
                  <a:ext uri="{FF2B5EF4-FFF2-40B4-BE49-F238E27FC236}">
                    <a16:creationId xmlns:a16="http://schemas.microsoft.com/office/drawing/2014/main" id="{4DED1EC1-0D34-514E-A225-30BCEE3F6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" name="Line 53">
                <a:extLst>
                  <a:ext uri="{FF2B5EF4-FFF2-40B4-BE49-F238E27FC236}">
                    <a16:creationId xmlns:a16="http://schemas.microsoft.com/office/drawing/2014/main" id="{72185CD3-CD87-C44C-819D-644421385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6" name="Rectangle 54">
                <a:extLst>
                  <a:ext uri="{FF2B5EF4-FFF2-40B4-BE49-F238E27FC236}">
                    <a16:creationId xmlns:a16="http://schemas.microsoft.com/office/drawing/2014/main" id="{15E225F1-4BFB-D749-BDA5-413358C8A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" name="Rectangle 55">
                <a:extLst>
                  <a:ext uri="{FF2B5EF4-FFF2-40B4-BE49-F238E27FC236}">
                    <a16:creationId xmlns:a16="http://schemas.microsoft.com/office/drawing/2014/main" id="{3A668252-8498-7B44-B70C-4A095372D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20" name="Group 56">
              <a:extLst>
                <a:ext uri="{FF2B5EF4-FFF2-40B4-BE49-F238E27FC236}">
                  <a16:creationId xmlns:a16="http://schemas.microsoft.com/office/drawing/2014/main" id="{C20C03AE-FFA1-BC45-AF64-35301E96C9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" y="2027"/>
              <a:ext cx="302" cy="583"/>
              <a:chOff x="3314" y="1248"/>
              <a:chExt cx="344" cy="694"/>
            </a:xfrm>
          </p:grpSpPr>
          <p:graphicFrame>
            <p:nvGraphicFramePr>
              <p:cNvPr id="191" name="Object 11">
                <a:extLst>
                  <a:ext uri="{FF2B5EF4-FFF2-40B4-BE49-F238E27FC236}">
                    <a16:creationId xmlns:a16="http://schemas.microsoft.com/office/drawing/2014/main" id="{D99A4C3E-69BB-5F47-890C-49CD4B33C07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7" imgW="1305000" imgH="1085760" progId="">
                      <p:embed/>
                    </p:oleObj>
                  </mc:Choice>
                  <mc:Fallback>
                    <p:oleObj name="Clip" r:id="rId7" imgW="1305000" imgH="1085760" progId="">
                      <p:embed/>
                      <p:pic>
                        <p:nvPicPr>
                          <p:cNvPr id="191" name="Object 11">
                            <a:extLst>
                              <a:ext uri="{FF2B5EF4-FFF2-40B4-BE49-F238E27FC236}">
                                <a16:creationId xmlns:a16="http://schemas.microsoft.com/office/drawing/2014/main" id="{D99A4C3E-69BB-5F47-890C-49CD4B33C07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2" name="Line 58">
                <a:extLst>
                  <a:ext uri="{FF2B5EF4-FFF2-40B4-BE49-F238E27FC236}">
                    <a16:creationId xmlns:a16="http://schemas.microsoft.com/office/drawing/2014/main" id="{58A124E2-C734-2543-8FF8-D69012D50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3" name="Object 12">
                <a:extLst>
                  <a:ext uri="{FF2B5EF4-FFF2-40B4-BE49-F238E27FC236}">
                    <a16:creationId xmlns:a16="http://schemas.microsoft.com/office/drawing/2014/main" id="{8FB570CF-2D63-3140-833B-742FB24F15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7" imgW="1305000" imgH="1085760" progId="">
                      <p:embed/>
                    </p:oleObj>
                  </mc:Choice>
                  <mc:Fallback>
                    <p:oleObj name="Clip" r:id="rId7" imgW="1305000" imgH="1085760" progId="">
                      <p:embed/>
                      <p:pic>
                        <p:nvPicPr>
                          <p:cNvPr id="193" name="Object 12">
                            <a:extLst>
                              <a:ext uri="{FF2B5EF4-FFF2-40B4-BE49-F238E27FC236}">
                                <a16:creationId xmlns:a16="http://schemas.microsoft.com/office/drawing/2014/main" id="{8FB570CF-2D63-3140-833B-742FB24F15A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" name="Line 60">
                <a:extLst>
                  <a:ext uri="{FF2B5EF4-FFF2-40B4-BE49-F238E27FC236}">
                    <a16:creationId xmlns:a16="http://schemas.microsoft.com/office/drawing/2014/main" id="{6FAD05E1-CCF0-F04B-B405-18951B274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95" name="Group 61">
                <a:extLst>
                  <a:ext uri="{FF2B5EF4-FFF2-40B4-BE49-F238E27FC236}">
                    <a16:creationId xmlns:a16="http://schemas.microsoft.com/office/drawing/2014/main" id="{19ADEDBA-E0DD-2E45-9312-4E73ACB457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97" name="Oval 62">
                  <a:extLst>
                    <a:ext uri="{FF2B5EF4-FFF2-40B4-BE49-F238E27FC236}">
                      <a16:creationId xmlns:a16="http://schemas.microsoft.com/office/drawing/2014/main" id="{AA6648F3-72CE-C140-BC04-08669D577D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8" name="Oval 63">
                  <a:extLst>
                    <a:ext uri="{FF2B5EF4-FFF2-40B4-BE49-F238E27FC236}">
                      <a16:creationId xmlns:a16="http://schemas.microsoft.com/office/drawing/2014/main" id="{A16301A0-7EBE-2E46-97E7-49DA0CBD37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4" y="46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9" name="Oval 64">
                  <a:extLst>
                    <a:ext uri="{FF2B5EF4-FFF2-40B4-BE49-F238E27FC236}">
                      <a16:creationId xmlns:a16="http://schemas.microsoft.com/office/drawing/2014/main" id="{6D76A354-FAD4-3D46-A9E5-D89C083E2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6" y="52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sp>
            <p:nvSpPr>
              <p:cNvPr id="196" name="Line 65">
                <a:extLst>
                  <a:ext uri="{FF2B5EF4-FFF2-40B4-BE49-F238E27FC236}">
                    <a16:creationId xmlns:a16="http://schemas.microsoft.com/office/drawing/2014/main" id="{DF0DBAE3-CC6F-AD45-ACF0-0A5C451578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21" name="Object 3">
              <a:extLst>
                <a:ext uri="{FF2B5EF4-FFF2-40B4-BE49-F238E27FC236}">
                  <a16:creationId xmlns:a16="http://schemas.microsoft.com/office/drawing/2014/main" id="{EF88BA69-0A31-FB44-8297-F21546D003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" y="2656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5000" imgH="1085760" progId="">
                    <p:embed/>
                  </p:oleObj>
                </mc:Choice>
                <mc:Fallback>
                  <p:oleObj name="Clip" r:id="rId9" imgW="1305000" imgH="1085760" progId="">
                    <p:embed/>
                    <p:pic>
                      <p:nvPicPr>
                        <p:cNvPr id="21" name="Object 3">
                          <a:extLst>
                            <a:ext uri="{FF2B5EF4-FFF2-40B4-BE49-F238E27FC236}">
                              <a16:creationId xmlns:a16="http://schemas.microsoft.com/office/drawing/2014/main" id="{EF88BA69-0A31-FB44-8297-F21546D0038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6" y="2656"/>
                          <a:ext cx="262" cy="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Oval 67">
              <a:extLst>
                <a:ext uri="{FF2B5EF4-FFF2-40B4-BE49-F238E27FC236}">
                  <a16:creationId xmlns:a16="http://schemas.microsoft.com/office/drawing/2014/main" id="{24809820-F929-AC41-85DC-BB235B7F3D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219" y="2721"/>
              <a:ext cx="40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" name="Oval 68">
              <a:extLst>
                <a:ext uri="{FF2B5EF4-FFF2-40B4-BE49-F238E27FC236}">
                  <a16:creationId xmlns:a16="http://schemas.microsoft.com/office/drawing/2014/main" id="{C56CF2DC-FFAD-C848-B493-173E396776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272" y="2720"/>
              <a:ext cx="40" cy="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" name="Oval 69">
              <a:extLst>
                <a:ext uri="{FF2B5EF4-FFF2-40B4-BE49-F238E27FC236}">
                  <a16:creationId xmlns:a16="http://schemas.microsoft.com/office/drawing/2014/main" id="{47C2B011-D163-A946-94ED-B0BA302486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321" y="2723"/>
              <a:ext cx="39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Line 70">
              <a:extLst>
                <a:ext uri="{FF2B5EF4-FFF2-40B4-BE49-F238E27FC236}">
                  <a16:creationId xmlns:a16="http://schemas.microsoft.com/office/drawing/2014/main" id="{D97BDE47-603B-4C4A-9AE2-6617F66578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485" y="2647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71">
              <a:extLst>
                <a:ext uri="{FF2B5EF4-FFF2-40B4-BE49-F238E27FC236}">
                  <a16:creationId xmlns:a16="http://schemas.microsoft.com/office/drawing/2014/main" id="{AAAB07D0-E8EC-4644-9C3C-3A7EFAA615D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090" y="2642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72">
              <a:extLst>
                <a:ext uri="{FF2B5EF4-FFF2-40B4-BE49-F238E27FC236}">
                  <a16:creationId xmlns:a16="http://schemas.microsoft.com/office/drawing/2014/main" id="{C0477858-9069-114D-A660-AEDED47FE7C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1309" y="2428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73">
              <a:extLst>
                <a:ext uri="{FF2B5EF4-FFF2-40B4-BE49-F238E27FC236}">
                  <a16:creationId xmlns:a16="http://schemas.microsoft.com/office/drawing/2014/main" id="{EAD10F5A-3932-E04B-B9F2-5C2719505F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8" y="2390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74">
              <a:extLst>
                <a:ext uri="{FF2B5EF4-FFF2-40B4-BE49-F238E27FC236}">
                  <a16:creationId xmlns:a16="http://schemas.microsoft.com/office/drawing/2014/main" id="{5ACBC5AA-0662-094D-ACF5-5F6377C1A8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7" y="2419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75">
              <a:extLst>
                <a:ext uri="{FF2B5EF4-FFF2-40B4-BE49-F238E27FC236}">
                  <a16:creationId xmlns:a16="http://schemas.microsoft.com/office/drawing/2014/main" id="{7F5C29D2-9C2D-CA4F-B8B7-D0AFF3798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8" y="2417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1" name="Object 4">
              <a:extLst>
                <a:ext uri="{FF2B5EF4-FFF2-40B4-BE49-F238E27FC236}">
                  <a16:creationId xmlns:a16="http://schemas.microsoft.com/office/drawing/2014/main" id="{6E619774-4023-4E44-8E80-95C415A770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90" y="2135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981000" imgH="1209600" progId="">
                    <p:embed/>
                  </p:oleObj>
                </mc:Choice>
                <mc:Fallback>
                  <p:oleObj name="Clip" r:id="rId10" imgW="981000" imgH="1209600" progId="">
                    <p:embed/>
                    <p:pic>
                      <p:nvPicPr>
                        <p:cNvPr id="31" name="Object 4">
                          <a:extLst>
                            <a:ext uri="{FF2B5EF4-FFF2-40B4-BE49-F238E27FC236}">
                              <a16:creationId xmlns:a16="http://schemas.microsoft.com/office/drawing/2014/main" id="{6E619774-4023-4E44-8E80-95C415A770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0" y="2135"/>
                          <a:ext cx="128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5">
              <a:extLst>
                <a:ext uri="{FF2B5EF4-FFF2-40B4-BE49-F238E27FC236}">
                  <a16:creationId xmlns:a16="http://schemas.microsoft.com/office/drawing/2014/main" id="{D5FEF5BA-37A1-FA4D-8751-43C14B9F89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2186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2" imgW="981000" imgH="1209600" progId="">
                    <p:embed/>
                  </p:oleObj>
                </mc:Choice>
                <mc:Fallback>
                  <p:oleObj name="Clip" r:id="rId12" imgW="981000" imgH="1209600" progId="">
                    <p:embed/>
                    <p:pic>
                      <p:nvPicPr>
                        <p:cNvPr id="32" name="Object 5">
                          <a:extLst>
                            <a:ext uri="{FF2B5EF4-FFF2-40B4-BE49-F238E27FC236}">
                              <a16:creationId xmlns:a16="http://schemas.microsoft.com/office/drawing/2014/main" id="{D5FEF5BA-37A1-FA4D-8751-43C14B9F89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186"/>
                          <a:ext cx="128" cy="1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Freeform 78">
              <a:extLst>
                <a:ext uri="{FF2B5EF4-FFF2-40B4-BE49-F238E27FC236}">
                  <a16:creationId xmlns:a16="http://schemas.microsoft.com/office/drawing/2014/main" id="{05EC552A-AB40-A14B-9995-C15C69D68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" y="2044"/>
              <a:ext cx="853" cy="192"/>
            </a:xfrm>
            <a:custGeom>
              <a:avLst/>
              <a:gdLst>
                <a:gd name="T0" fmla="*/ 0 w 972"/>
                <a:gd name="T1" fmla="*/ 97 h 228"/>
                <a:gd name="T2" fmla="*/ 225 w 972"/>
                <a:gd name="T3" fmla="*/ 4 h 228"/>
                <a:gd name="T4" fmla="*/ 506 w 972"/>
                <a:gd name="T5" fmla="*/ 72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4" name="Group 79">
              <a:extLst>
                <a:ext uri="{FF2B5EF4-FFF2-40B4-BE49-F238E27FC236}">
                  <a16:creationId xmlns:a16="http://schemas.microsoft.com/office/drawing/2014/main" id="{92FC7BF0-6701-5C44-8739-4D0E2B432B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7" y="2940"/>
              <a:ext cx="256" cy="269"/>
              <a:chOff x="2870" y="1518"/>
              <a:chExt cx="292" cy="320"/>
            </a:xfrm>
          </p:grpSpPr>
          <p:graphicFrame>
            <p:nvGraphicFramePr>
              <p:cNvPr id="189" name="Object 9">
                <a:extLst>
                  <a:ext uri="{FF2B5EF4-FFF2-40B4-BE49-F238E27FC236}">
                    <a16:creationId xmlns:a16="http://schemas.microsoft.com/office/drawing/2014/main" id="{5A7F4C57-E61F-B944-8D80-482689D3F5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3" imgW="819000" imgH="847800" progId="">
                      <p:embed/>
                    </p:oleObj>
                  </mc:Choice>
                  <mc:Fallback>
                    <p:oleObj name="Clip" r:id="rId13" imgW="819000" imgH="847800" progId="">
                      <p:embed/>
                      <p:pic>
                        <p:nvPicPr>
                          <p:cNvPr id="189" name="Object 9">
                            <a:extLst>
                              <a:ext uri="{FF2B5EF4-FFF2-40B4-BE49-F238E27FC236}">
                                <a16:creationId xmlns:a16="http://schemas.microsoft.com/office/drawing/2014/main" id="{5A7F4C57-E61F-B944-8D80-482689D3F54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0" name="Object 10">
                <a:extLst>
                  <a:ext uri="{FF2B5EF4-FFF2-40B4-BE49-F238E27FC236}">
                    <a16:creationId xmlns:a16="http://schemas.microsoft.com/office/drawing/2014/main" id="{C4CADE3F-8581-1D4F-B483-95A329ED73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5" imgW="1266840" imgH="1200240" progId="">
                      <p:embed/>
                    </p:oleObj>
                  </mc:Choice>
                  <mc:Fallback>
                    <p:oleObj name="Clip" r:id="rId15" imgW="1266840" imgH="1200240" progId="">
                      <p:embed/>
                      <p:pic>
                        <p:nvPicPr>
                          <p:cNvPr id="190" name="Object 10">
                            <a:extLst>
                              <a:ext uri="{FF2B5EF4-FFF2-40B4-BE49-F238E27FC236}">
                                <a16:creationId xmlns:a16="http://schemas.microsoft.com/office/drawing/2014/main" id="{C4CADE3F-8581-1D4F-B483-95A329ED73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5" name="Group 82">
              <a:extLst>
                <a:ext uri="{FF2B5EF4-FFF2-40B4-BE49-F238E27FC236}">
                  <a16:creationId xmlns:a16="http://schemas.microsoft.com/office/drawing/2014/main" id="{F87C47EF-211A-B845-921F-77192EF00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7" y="2960"/>
              <a:ext cx="256" cy="269"/>
              <a:chOff x="2870" y="1518"/>
              <a:chExt cx="292" cy="320"/>
            </a:xfrm>
          </p:grpSpPr>
          <p:graphicFrame>
            <p:nvGraphicFramePr>
              <p:cNvPr id="187" name="Object 7">
                <a:extLst>
                  <a:ext uri="{FF2B5EF4-FFF2-40B4-BE49-F238E27FC236}">
                    <a16:creationId xmlns:a16="http://schemas.microsoft.com/office/drawing/2014/main" id="{23CBA042-6F2B-B44C-9A79-26EBDDB5ED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7" imgW="819000" imgH="847800" progId="">
                      <p:embed/>
                    </p:oleObj>
                  </mc:Choice>
                  <mc:Fallback>
                    <p:oleObj name="Clip" r:id="rId17" imgW="819000" imgH="847800" progId="">
                      <p:embed/>
                      <p:pic>
                        <p:nvPicPr>
                          <p:cNvPr id="187" name="Object 7">
                            <a:extLst>
                              <a:ext uri="{FF2B5EF4-FFF2-40B4-BE49-F238E27FC236}">
                                <a16:creationId xmlns:a16="http://schemas.microsoft.com/office/drawing/2014/main" id="{23CBA042-6F2B-B44C-9A79-26EBDDB5ED6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8" name="Object 8">
                <a:extLst>
                  <a:ext uri="{FF2B5EF4-FFF2-40B4-BE49-F238E27FC236}">
                    <a16:creationId xmlns:a16="http://schemas.microsoft.com/office/drawing/2014/main" id="{C93FB3EA-66C8-C843-9A5A-7CC1414647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5" imgW="1266840" imgH="1200240" progId="">
                      <p:embed/>
                    </p:oleObj>
                  </mc:Choice>
                  <mc:Fallback>
                    <p:oleObj name="Clip" r:id="rId15" imgW="1266840" imgH="1200240" progId="">
                      <p:embed/>
                      <p:pic>
                        <p:nvPicPr>
                          <p:cNvPr id="188" name="Object 8">
                            <a:extLst>
                              <a:ext uri="{FF2B5EF4-FFF2-40B4-BE49-F238E27FC236}">
                                <a16:creationId xmlns:a16="http://schemas.microsoft.com/office/drawing/2014/main" id="{C93FB3EA-66C8-C843-9A5A-7CC14146476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6" name="Group 85">
              <a:extLst>
                <a:ext uri="{FF2B5EF4-FFF2-40B4-BE49-F238E27FC236}">
                  <a16:creationId xmlns:a16="http://schemas.microsoft.com/office/drawing/2014/main" id="{90F2B7FF-D973-C34B-95FE-0760C64FC5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6" y="2781"/>
              <a:ext cx="239" cy="237"/>
              <a:chOff x="4733" y="2082"/>
              <a:chExt cx="272" cy="282"/>
            </a:xfrm>
          </p:grpSpPr>
          <p:graphicFrame>
            <p:nvGraphicFramePr>
              <p:cNvPr id="185" name="Object 6">
                <a:extLst>
                  <a:ext uri="{FF2B5EF4-FFF2-40B4-BE49-F238E27FC236}">
                    <a16:creationId xmlns:a16="http://schemas.microsoft.com/office/drawing/2014/main" id="{9F37C125-C133-5B42-BAE1-C16E02654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7" imgW="819000" imgH="847800" progId="">
                      <p:embed/>
                    </p:oleObj>
                  </mc:Choice>
                  <mc:Fallback>
                    <p:oleObj name="Clip" r:id="rId17" imgW="819000" imgH="847800" progId="">
                      <p:embed/>
                      <p:pic>
                        <p:nvPicPr>
                          <p:cNvPr id="185" name="Object 6">
                            <a:extLst>
                              <a:ext uri="{FF2B5EF4-FFF2-40B4-BE49-F238E27FC236}">
                                <a16:creationId xmlns:a16="http://schemas.microsoft.com/office/drawing/2014/main" id="{9F37C125-C133-5B42-BAE1-C16E02654E8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6" name="Rectangle 87">
                <a:extLst>
                  <a:ext uri="{FF2B5EF4-FFF2-40B4-BE49-F238E27FC236}">
                    <a16:creationId xmlns:a16="http://schemas.microsoft.com/office/drawing/2014/main" id="{95090B54-B4A6-4C48-8EB3-31305608C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7" name="Line 88">
              <a:extLst>
                <a:ext uri="{FF2B5EF4-FFF2-40B4-BE49-F238E27FC236}">
                  <a16:creationId xmlns:a16="http://schemas.microsoft.com/office/drawing/2014/main" id="{BA1C2749-1ADF-6B4D-9A4F-04AF00AFD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9" y="2720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" name="Group 89">
              <a:extLst>
                <a:ext uri="{FF2B5EF4-FFF2-40B4-BE49-F238E27FC236}">
                  <a16:creationId xmlns:a16="http://schemas.microsoft.com/office/drawing/2014/main" id="{A5874880-9862-2F42-994A-9F314D3B93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3" y="2357"/>
              <a:ext cx="131" cy="258"/>
              <a:chOff x="4180" y="783"/>
              <a:chExt cx="150" cy="307"/>
            </a:xfrm>
          </p:grpSpPr>
          <p:sp>
            <p:nvSpPr>
              <p:cNvPr id="177" name="AutoShape 90">
                <a:extLst>
                  <a:ext uri="{FF2B5EF4-FFF2-40B4-BE49-F238E27FC236}">
                    <a16:creationId xmlns:a16="http://schemas.microsoft.com/office/drawing/2014/main" id="{94ABF597-42BB-1140-93FA-4B9066AA2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8" name="Rectangle 91">
                <a:extLst>
                  <a:ext uri="{FF2B5EF4-FFF2-40B4-BE49-F238E27FC236}">
                    <a16:creationId xmlns:a16="http://schemas.microsoft.com/office/drawing/2014/main" id="{0F0AAFFF-3CC9-4846-B5AA-2295F32D8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9" name="Rectangle 92">
                <a:extLst>
                  <a:ext uri="{FF2B5EF4-FFF2-40B4-BE49-F238E27FC236}">
                    <a16:creationId xmlns:a16="http://schemas.microsoft.com/office/drawing/2014/main" id="{A14B9144-4927-0A4C-91A2-15A79BE3C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0" name="AutoShape 93">
                <a:extLst>
                  <a:ext uri="{FF2B5EF4-FFF2-40B4-BE49-F238E27FC236}">
                    <a16:creationId xmlns:a16="http://schemas.microsoft.com/office/drawing/2014/main" id="{F9ED89D4-0CBB-EF48-B29F-76CF6A693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1" name="Line 94">
                <a:extLst>
                  <a:ext uri="{FF2B5EF4-FFF2-40B4-BE49-F238E27FC236}">
                    <a16:creationId xmlns:a16="http://schemas.microsoft.com/office/drawing/2014/main" id="{6A56E924-FA73-9A41-9B21-6FCA1A0A7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2" name="Line 95">
                <a:extLst>
                  <a:ext uri="{FF2B5EF4-FFF2-40B4-BE49-F238E27FC236}">
                    <a16:creationId xmlns:a16="http://schemas.microsoft.com/office/drawing/2014/main" id="{B912EF34-CE03-E74E-95AA-9D73A25DB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" name="Rectangle 96">
                <a:extLst>
                  <a:ext uri="{FF2B5EF4-FFF2-40B4-BE49-F238E27FC236}">
                    <a16:creationId xmlns:a16="http://schemas.microsoft.com/office/drawing/2014/main" id="{A5F778C2-2148-6540-8835-EC35BB47F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4" name="Rectangle 97">
                <a:extLst>
                  <a:ext uri="{FF2B5EF4-FFF2-40B4-BE49-F238E27FC236}">
                    <a16:creationId xmlns:a16="http://schemas.microsoft.com/office/drawing/2014/main" id="{5B05B232-D2C3-064C-8356-58C3BF216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39" name="Group 98">
              <a:extLst>
                <a:ext uri="{FF2B5EF4-FFF2-40B4-BE49-F238E27FC236}">
                  <a16:creationId xmlns:a16="http://schemas.microsoft.com/office/drawing/2014/main" id="{74D7803D-33C6-514D-992C-FDDD69E66F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5" y="2637"/>
              <a:ext cx="131" cy="258"/>
              <a:chOff x="4180" y="783"/>
              <a:chExt cx="150" cy="307"/>
            </a:xfrm>
          </p:grpSpPr>
          <p:sp>
            <p:nvSpPr>
              <p:cNvPr id="169" name="AutoShape 99">
                <a:extLst>
                  <a:ext uri="{FF2B5EF4-FFF2-40B4-BE49-F238E27FC236}">
                    <a16:creationId xmlns:a16="http://schemas.microsoft.com/office/drawing/2014/main" id="{BAF872D7-281D-3E45-B56E-A8349C37A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0" name="Rectangle 100">
                <a:extLst>
                  <a:ext uri="{FF2B5EF4-FFF2-40B4-BE49-F238E27FC236}">
                    <a16:creationId xmlns:a16="http://schemas.microsoft.com/office/drawing/2014/main" id="{12FC5EAB-27F3-D14C-AD85-69A49456A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1" name="Rectangle 101">
                <a:extLst>
                  <a:ext uri="{FF2B5EF4-FFF2-40B4-BE49-F238E27FC236}">
                    <a16:creationId xmlns:a16="http://schemas.microsoft.com/office/drawing/2014/main" id="{D168E430-D26B-F142-8CF4-7970946B2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2" name="AutoShape 102">
                <a:extLst>
                  <a:ext uri="{FF2B5EF4-FFF2-40B4-BE49-F238E27FC236}">
                    <a16:creationId xmlns:a16="http://schemas.microsoft.com/office/drawing/2014/main" id="{59617272-854D-9A47-9B42-A153EE5BF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3" name="Line 103">
                <a:extLst>
                  <a:ext uri="{FF2B5EF4-FFF2-40B4-BE49-F238E27FC236}">
                    <a16:creationId xmlns:a16="http://schemas.microsoft.com/office/drawing/2014/main" id="{C4BA7C8F-C16C-FE4B-A4AF-C4180693E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04">
                <a:extLst>
                  <a:ext uri="{FF2B5EF4-FFF2-40B4-BE49-F238E27FC236}">
                    <a16:creationId xmlns:a16="http://schemas.microsoft.com/office/drawing/2014/main" id="{177D80F0-544D-C84A-9BE9-10587C467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Rectangle 105">
                <a:extLst>
                  <a:ext uri="{FF2B5EF4-FFF2-40B4-BE49-F238E27FC236}">
                    <a16:creationId xmlns:a16="http://schemas.microsoft.com/office/drawing/2014/main" id="{F3F53B7C-99AD-3347-B236-B8DCA9DC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6" name="Rectangle 106">
                <a:extLst>
                  <a:ext uri="{FF2B5EF4-FFF2-40B4-BE49-F238E27FC236}">
                    <a16:creationId xmlns:a16="http://schemas.microsoft.com/office/drawing/2014/main" id="{D99723E0-4B1D-C94F-AE7F-B4E5599AB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40" name="Line 107">
              <a:extLst>
                <a:ext uri="{FF2B5EF4-FFF2-40B4-BE49-F238E27FC236}">
                  <a16:creationId xmlns:a16="http://schemas.microsoft.com/office/drawing/2014/main" id="{1F3EB395-7703-3249-81B3-DF363BAFDC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099" y="2593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108">
              <a:extLst>
                <a:ext uri="{FF2B5EF4-FFF2-40B4-BE49-F238E27FC236}">
                  <a16:creationId xmlns:a16="http://schemas.microsoft.com/office/drawing/2014/main" id="{DFD59999-453E-F84A-84CC-2CE5E0DB5D7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323" y="2751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109">
              <a:extLst>
                <a:ext uri="{FF2B5EF4-FFF2-40B4-BE49-F238E27FC236}">
                  <a16:creationId xmlns:a16="http://schemas.microsoft.com/office/drawing/2014/main" id="{F5876A10-5AC3-8E41-BCF3-D3D84D45C5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316" y="2456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110">
              <a:extLst>
                <a:ext uri="{FF2B5EF4-FFF2-40B4-BE49-F238E27FC236}">
                  <a16:creationId xmlns:a16="http://schemas.microsoft.com/office/drawing/2014/main" id="{53478E50-34F4-C34A-A09E-B0285D2124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4" y="1285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111">
              <a:extLst>
                <a:ext uri="{FF2B5EF4-FFF2-40B4-BE49-F238E27FC236}">
                  <a16:creationId xmlns:a16="http://schemas.microsoft.com/office/drawing/2014/main" id="{5BA03DF5-6318-4449-84B1-76342EA01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1275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112">
              <a:extLst>
                <a:ext uri="{FF2B5EF4-FFF2-40B4-BE49-F238E27FC236}">
                  <a16:creationId xmlns:a16="http://schemas.microsoft.com/office/drawing/2014/main" id="{42CA39C3-F872-7549-AB9E-FBFFDB3B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0" y="1487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Line 113">
              <a:extLst>
                <a:ext uri="{FF2B5EF4-FFF2-40B4-BE49-F238E27FC236}">
                  <a16:creationId xmlns:a16="http://schemas.microsoft.com/office/drawing/2014/main" id="{9AE29570-7123-0842-95E1-8454FAF1B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5" y="1346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Line 114">
              <a:extLst>
                <a:ext uri="{FF2B5EF4-FFF2-40B4-BE49-F238E27FC236}">
                  <a16:creationId xmlns:a16="http://schemas.microsoft.com/office/drawing/2014/main" id="{241E3592-3061-7245-878F-73BCD5B690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1" y="1754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115">
              <a:extLst>
                <a:ext uri="{FF2B5EF4-FFF2-40B4-BE49-F238E27FC236}">
                  <a16:creationId xmlns:a16="http://schemas.microsoft.com/office/drawing/2014/main" id="{6334047A-1FD7-8A4D-B977-75F94C068E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2047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116">
              <a:extLst>
                <a:ext uri="{FF2B5EF4-FFF2-40B4-BE49-F238E27FC236}">
                  <a16:creationId xmlns:a16="http://schemas.microsoft.com/office/drawing/2014/main" id="{711E56D2-14F8-1642-A220-9F229AEA76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78" y="1467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Line 117">
              <a:extLst>
                <a:ext uri="{FF2B5EF4-FFF2-40B4-BE49-F238E27FC236}">
                  <a16:creationId xmlns:a16="http://schemas.microsoft.com/office/drawing/2014/main" id="{46AA959A-5774-0D4A-9D96-27FDD1693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84" y="1114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118">
              <a:extLst>
                <a:ext uri="{FF2B5EF4-FFF2-40B4-BE49-F238E27FC236}">
                  <a16:creationId xmlns:a16="http://schemas.microsoft.com/office/drawing/2014/main" id="{F8028DDE-88E0-AD47-A85E-48F3ACD347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6" y="1225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2" name="Group 119">
              <a:extLst>
                <a:ext uri="{FF2B5EF4-FFF2-40B4-BE49-F238E27FC236}">
                  <a16:creationId xmlns:a16="http://schemas.microsoft.com/office/drawing/2014/main" id="{F3E2986D-50DC-034A-AE89-203EDBC06B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7" y="1346"/>
              <a:ext cx="316" cy="147"/>
              <a:chOff x="3600" y="219"/>
              <a:chExt cx="360" cy="175"/>
            </a:xfrm>
          </p:grpSpPr>
          <p:sp>
            <p:nvSpPr>
              <p:cNvPr id="156" name="Oval 120">
                <a:extLst>
                  <a:ext uri="{FF2B5EF4-FFF2-40B4-BE49-F238E27FC236}">
                    <a16:creationId xmlns:a16="http://schemas.microsoft.com/office/drawing/2014/main" id="{A7FA0954-F969-1948-ADA7-5D2F0F2B7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7" name="Line 121">
                <a:extLst>
                  <a:ext uri="{FF2B5EF4-FFF2-40B4-BE49-F238E27FC236}">
                    <a16:creationId xmlns:a16="http://schemas.microsoft.com/office/drawing/2014/main" id="{0F394569-83BD-F74A-B3F8-9B705DC6F8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" name="Line 122">
                <a:extLst>
                  <a:ext uri="{FF2B5EF4-FFF2-40B4-BE49-F238E27FC236}">
                    <a16:creationId xmlns:a16="http://schemas.microsoft.com/office/drawing/2014/main" id="{D3C2B51F-EDA5-734D-987A-FC2A41F0D0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9" name="Rectangle 123">
                <a:extLst>
                  <a:ext uri="{FF2B5EF4-FFF2-40B4-BE49-F238E27FC236}">
                    <a16:creationId xmlns:a16="http://schemas.microsoft.com/office/drawing/2014/main" id="{C52A2FCE-4F64-D048-9DD6-165F77946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Oval 124">
                <a:extLst>
                  <a:ext uri="{FF2B5EF4-FFF2-40B4-BE49-F238E27FC236}">
                    <a16:creationId xmlns:a16="http://schemas.microsoft.com/office/drawing/2014/main" id="{8B7F7E0E-44F7-F748-A3FD-87D1DD06C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61" name="Group 125">
                <a:extLst>
                  <a:ext uri="{FF2B5EF4-FFF2-40B4-BE49-F238E27FC236}">
                    <a16:creationId xmlns:a16="http://schemas.microsoft.com/office/drawing/2014/main" id="{341EAF08-81ED-1B4F-AFEC-0F15E74405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66" name="Line 126">
                  <a:extLst>
                    <a:ext uri="{FF2B5EF4-FFF2-40B4-BE49-F238E27FC236}">
                      <a16:creationId xmlns:a16="http://schemas.microsoft.com/office/drawing/2014/main" id="{CC20AAA2-028C-D541-9D48-2A57950F8A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7" name="Line 127">
                  <a:extLst>
                    <a:ext uri="{FF2B5EF4-FFF2-40B4-BE49-F238E27FC236}">
                      <a16:creationId xmlns:a16="http://schemas.microsoft.com/office/drawing/2014/main" id="{BB3DB0B1-F063-BB42-88C3-EFFBEDEAF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8" name="Line 128">
                  <a:extLst>
                    <a:ext uri="{FF2B5EF4-FFF2-40B4-BE49-F238E27FC236}">
                      <a16:creationId xmlns:a16="http://schemas.microsoft.com/office/drawing/2014/main" id="{CEFCF2FD-50F9-E646-A282-411E7BDF60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2" name="Group 129">
                <a:extLst>
                  <a:ext uri="{FF2B5EF4-FFF2-40B4-BE49-F238E27FC236}">
                    <a16:creationId xmlns:a16="http://schemas.microsoft.com/office/drawing/2014/main" id="{44672B9C-72E5-C04F-ADF8-AEF08EF284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63" name="Line 130">
                  <a:extLst>
                    <a:ext uri="{FF2B5EF4-FFF2-40B4-BE49-F238E27FC236}">
                      <a16:creationId xmlns:a16="http://schemas.microsoft.com/office/drawing/2014/main" id="{29895DCB-067D-C042-A804-C571EE701F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" name="Line 131">
                  <a:extLst>
                    <a:ext uri="{FF2B5EF4-FFF2-40B4-BE49-F238E27FC236}">
                      <a16:creationId xmlns:a16="http://schemas.microsoft.com/office/drawing/2014/main" id="{85030AB1-E508-FE4F-B905-5798014918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5" name="Line 132">
                  <a:extLst>
                    <a:ext uri="{FF2B5EF4-FFF2-40B4-BE49-F238E27FC236}">
                      <a16:creationId xmlns:a16="http://schemas.microsoft.com/office/drawing/2014/main" id="{EA5DADE3-1E1E-D244-9562-4A5FFEFE1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3" name="Group 133">
              <a:extLst>
                <a:ext uri="{FF2B5EF4-FFF2-40B4-BE49-F238E27FC236}">
                  <a16:creationId xmlns:a16="http://schemas.microsoft.com/office/drawing/2014/main" id="{86777906-CAFB-2E4C-BDBD-60D4FE5C97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" y="1202"/>
              <a:ext cx="316" cy="147"/>
              <a:chOff x="3600" y="219"/>
              <a:chExt cx="360" cy="175"/>
            </a:xfrm>
          </p:grpSpPr>
          <p:sp>
            <p:nvSpPr>
              <p:cNvPr id="143" name="Oval 134">
                <a:extLst>
                  <a:ext uri="{FF2B5EF4-FFF2-40B4-BE49-F238E27FC236}">
                    <a16:creationId xmlns:a16="http://schemas.microsoft.com/office/drawing/2014/main" id="{5DD3BB2C-7F7C-E642-A650-B470884E3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4" name="Line 135">
                <a:extLst>
                  <a:ext uri="{FF2B5EF4-FFF2-40B4-BE49-F238E27FC236}">
                    <a16:creationId xmlns:a16="http://schemas.microsoft.com/office/drawing/2014/main" id="{10D9D6D6-2960-474C-BD24-1D89D0862D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36">
                <a:extLst>
                  <a:ext uri="{FF2B5EF4-FFF2-40B4-BE49-F238E27FC236}">
                    <a16:creationId xmlns:a16="http://schemas.microsoft.com/office/drawing/2014/main" id="{98FD0653-474E-544B-A85A-BB70697BE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" name="Rectangle 137">
                <a:extLst>
                  <a:ext uri="{FF2B5EF4-FFF2-40B4-BE49-F238E27FC236}">
                    <a16:creationId xmlns:a16="http://schemas.microsoft.com/office/drawing/2014/main" id="{07CD02EB-B755-1D4D-BC3B-4BF0DC0E2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Oval 138">
                <a:extLst>
                  <a:ext uri="{FF2B5EF4-FFF2-40B4-BE49-F238E27FC236}">
                    <a16:creationId xmlns:a16="http://schemas.microsoft.com/office/drawing/2014/main" id="{20B00A01-AD21-B145-BB96-969A3D916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48" name="Group 139">
                <a:extLst>
                  <a:ext uri="{FF2B5EF4-FFF2-40B4-BE49-F238E27FC236}">
                    <a16:creationId xmlns:a16="http://schemas.microsoft.com/office/drawing/2014/main" id="{84FEF2E9-6D04-9B49-BAAF-C9A4378799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53" name="Line 140">
                  <a:extLst>
                    <a:ext uri="{FF2B5EF4-FFF2-40B4-BE49-F238E27FC236}">
                      <a16:creationId xmlns:a16="http://schemas.microsoft.com/office/drawing/2014/main" id="{654FD01A-D1FB-F947-9D0D-4D75E53EA3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" name="Line 141">
                  <a:extLst>
                    <a:ext uri="{FF2B5EF4-FFF2-40B4-BE49-F238E27FC236}">
                      <a16:creationId xmlns:a16="http://schemas.microsoft.com/office/drawing/2014/main" id="{8EAA5717-EEB2-A245-8C1C-673705E720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Line 142">
                  <a:extLst>
                    <a:ext uri="{FF2B5EF4-FFF2-40B4-BE49-F238E27FC236}">
                      <a16:creationId xmlns:a16="http://schemas.microsoft.com/office/drawing/2014/main" id="{5DB080BD-32CF-AE4B-A33E-C53002AEA8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9" name="Group 143">
                <a:extLst>
                  <a:ext uri="{FF2B5EF4-FFF2-40B4-BE49-F238E27FC236}">
                    <a16:creationId xmlns:a16="http://schemas.microsoft.com/office/drawing/2014/main" id="{152127E5-422D-004D-86C6-F0DDA2D7CD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50" name="Line 144">
                  <a:extLst>
                    <a:ext uri="{FF2B5EF4-FFF2-40B4-BE49-F238E27FC236}">
                      <a16:creationId xmlns:a16="http://schemas.microsoft.com/office/drawing/2014/main" id="{F6E63A59-427B-A44E-8E03-AA4F46F323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1" name="Line 145">
                  <a:extLst>
                    <a:ext uri="{FF2B5EF4-FFF2-40B4-BE49-F238E27FC236}">
                      <a16:creationId xmlns:a16="http://schemas.microsoft.com/office/drawing/2014/main" id="{E1FD43C1-A586-1242-AD28-92BF6F1303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2" name="Line 146">
                  <a:extLst>
                    <a:ext uri="{FF2B5EF4-FFF2-40B4-BE49-F238E27FC236}">
                      <a16:creationId xmlns:a16="http://schemas.microsoft.com/office/drawing/2014/main" id="{E5A6823B-087E-C141-B011-9E0B8C40C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Group 147">
              <a:extLst>
                <a:ext uri="{FF2B5EF4-FFF2-40B4-BE49-F238E27FC236}">
                  <a16:creationId xmlns:a16="http://schemas.microsoft.com/office/drawing/2014/main" id="{CBF42604-897F-D540-80D3-92D68303EB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8" y="1616"/>
              <a:ext cx="316" cy="147"/>
              <a:chOff x="3600" y="219"/>
              <a:chExt cx="360" cy="175"/>
            </a:xfrm>
          </p:grpSpPr>
          <p:sp>
            <p:nvSpPr>
              <p:cNvPr id="130" name="Oval 148">
                <a:extLst>
                  <a:ext uri="{FF2B5EF4-FFF2-40B4-BE49-F238E27FC236}">
                    <a16:creationId xmlns:a16="http://schemas.microsoft.com/office/drawing/2014/main" id="{E8C33485-28CB-2C48-B32D-99DF7C729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1" name="Line 149">
                <a:extLst>
                  <a:ext uri="{FF2B5EF4-FFF2-40B4-BE49-F238E27FC236}">
                    <a16:creationId xmlns:a16="http://schemas.microsoft.com/office/drawing/2014/main" id="{F394FD24-CEAA-BB46-943B-FE69BBF11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Line 150">
                <a:extLst>
                  <a:ext uri="{FF2B5EF4-FFF2-40B4-BE49-F238E27FC236}">
                    <a16:creationId xmlns:a16="http://schemas.microsoft.com/office/drawing/2014/main" id="{37B2CCBC-6CA1-334A-9806-FC02C95DE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" name="Rectangle 151">
                <a:extLst>
                  <a:ext uri="{FF2B5EF4-FFF2-40B4-BE49-F238E27FC236}">
                    <a16:creationId xmlns:a16="http://schemas.microsoft.com/office/drawing/2014/main" id="{761206CD-2D4D-2746-A845-6DB1CCD7A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Oval 152">
                <a:extLst>
                  <a:ext uri="{FF2B5EF4-FFF2-40B4-BE49-F238E27FC236}">
                    <a16:creationId xmlns:a16="http://schemas.microsoft.com/office/drawing/2014/main" id="{4628C54E-F722-CD41-8238-13A0B4723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35" name="Group 153">
                <a:extLst>
                  <a:ext uri="{FF2B5EF4-FFF2-40B4-BE49-F238E27FC236}">
                    <a16:creationId xmlns:a16="http://schemas.microsoft.com/office/drawing/2014/main" id="{F1F51DDF-FBC3-C645-819D-9D199DE8E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40" name="Line 154">
                  <a:extLst>
                    <a:ext uri="{FF2B5EF4-FFF2-40B4-BE49-F238E27FC236}">
                      <a16:creationId xmlns:a16="http://schemas.microsoft.com/office/drawing/2014/main" id="{68D8F76C-E410-7A4C-9215-435E589392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1" name="Line 155">
                  <a:extLst>
                    <a:ext uri="{FF2B5EF4-FFF2-40B4-BE49-F238E27FC236}">
                      <a16:creationId xmlns:a16="http://schemas.microsoft.com/office/drawing/2014/main" id="{C6E60368-F1DE-604A-A967-08705F9A31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2" name="Line 156">
                  <a:extLst>
                    <a:ext uri="{FF2B5EF4-FFF2-40B4-BE49-F238E27FC236}">
                      <a16:creationId xmlns:a16="http://schemas.microsoft.com/office/drawing/2014/main" id="{ABE7310F-AAC8-444F-80DF-53952D0CF5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6" name="Group 157">
                <a:extLst>
                  <a:ext uri="{FF2B5EF4-FFF2-40B4-BE49-F238E27FC236}">
                    <a16:creationId xmlns:a16="http://schemas.microsoft.com/office/drawing/2014/main" id="{657EA739-AD0D-814A-9281-E34C5AAB0C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37" name="Line 158">
                  <a:extLst>
                    <a:ext uri="{FF2B5EF4-FFF2-40B4-BE49-F238E27FC236}">
                      <a16:creationId xmlns:a16="http://schemas.microsoft.com/office/drawing/2014/main" id="{B40DC455-A210-DD47-B9BB-22525D0BCF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8" name="Line 159">
                  <a:extLst>
                    <a:ext uri="{FF2B5EF4-FFF2-40B4-BE49-F238E27FC236}">
                      <a16:creationId xmlns:a16="http://schemas.microsoft.com/office/drawing/2014/main" id="{0C9C681A-87A6-714A-BD59-DAD06C22BD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9" name="Line 160">
                  <a:extLst>
                    <a:ext uri="{FF2B5EF4-FFF2-40B4-BE49-F238E27FC236}">
                      <a16:creationId xmlns:a16="http://schemas.microsoft.com/office/drawing/2014/main" id="{3E50FA27-873B-AF41-9461-EA4383E19D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5" name="Group 161">
              <a:extLst>
                <a:ext uri="{FF2B5EF4-FFF2-40B4-BE49-F238E27FC236}">
                  <a16:creationId xmlns:a16="http://schemas.microsoft.com/office/drawing/2014/main" id="{5823E95D-62D8-B947-9AE6-F8919FCB3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9" y="1333"/>
              <a:ext cx="315" cy="147"/>
              <a:chOff x="3600" y="219"/>
              <a:chExt cx="360" cy="175"/>
            </a:xfrm>
          </p:grpSpPr>
          <p:sp>
            <p:nvSpPr>
              <p:cNvPr id="117" name="Oval 162">
                <a:extLst>
                  <a:ext uri="{FF2B5EF4-FFF2-40B4-BE49-F238E27FC236}">
                    <a16:creationId xmlns:a16="http://schemas.microsoft.com/office/drawing/2014/main" id="{BE1A44A5-5C9A-454B-902B-A6AFADD47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8" name="Line 163">
                <a:extLst>
                  <a:ext uri="{FF2B5EF4-FFF2-40B4-BE49-F238E27FC236}">
                    <a16:creationId xmlns:a16="http://schemas.microsoft.com/office/drawing/2014/main" id="{58F021B0-90B8-0D4E-8FB3-F122A0FB2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9" name="Line 164">
                <a:extLst>
                  <a:ext uri="{FF2B5EF4-FFF2-40B4-BE49-F238E27FC236}">
                    <a16:creationId xmlns:a16="http://schemas.microsoft.com/office/drawing/2014/main" id="{73BA88FD-C454-AF4A-A167-E8F7694CB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" name="Rectangle 165">
                <a:extLst>
                  <a:ext uri="{FF2B5EF4-FFF2-40B4-BE49-F238E27FC236}">
                    <a16:creationId xmlns:a16="http://schemas.microsoft.com/office/drawing/2014/main" id="{13FCBF33-E6CC-694B-8DF8-253FD92F6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Oval 166">
                <a:extLst>
                  <a:ext uri="{FF2B5EF4-FFF2-40B4-BE49-F238E27FC236}">
                    <a16:creationId xmlns:a16="http://schemas.microsoft.com/office/drawing/2014/main" id="{B7CCE79D-E711-464E-B34C-6E9D1AE4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22" name="Group 167">
                <a:extLst>
                  <a:ext uri="{FF2B5EF4-FFF2-40B4-BE49-F238E27FC236}">
                    <a16:creationId xmlns:a16="http://schemas.microsoft.com/office/drawing/2014/main" id="{A2E33578-E090-034A-A5EF-62C748196F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7" name="Line 168">
                  <a:extLst>
                    <a:ext uri="{FF2B5EF4-FFF2-40B4-BE49-F238E27FC236}">
                      <a16:creationId xmlns:a16="http://schemas.microsoft.com/office/drawing/2014/main" id="{B20E98AD-2299-5F44-B6D4-D3D004B8E8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Line 169">
                  <a:extLst>
                    <a:ext uri="{FF2B5EF4-FFF2-40B4-BE49-F238E27FC236}">
                      <a16:creationId xmlns:a16="http://schemas.microsoft.com/office/drawing/2014/main" id="{EBEB38B8-8081-7F4D-BD22-FFDCF53EDC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9" name="Line 170">
                  <a:extLst>
                    <a:ext uri="{FF2B5EF4-FFF2-40B4-BE49-F238E27FC236}">
                      <a16:creationId xmlns:a16="http://schemas.microsoft.com/office/drawing/2014/main" id="{6D4B2959-0386-534D-BCD2-1C40C77F04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3" name="Group 171">
                <a:extLst>
                  <a:ext uri="{FF2B5EF4-FFF2-40B4-BE49-F238E27FC236}">
                    <a16:creationId xmlns:a16="http://schemas.microsoft.com/office/drawing/2014/main" id="{CE0B4DBE-7FDE-BC40-A72A-C37073C7F0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4" name="Line 172">
                  <a:extLst>
                    <a:ext uri="{FF2B5EF4-FFF2-40B4-BE49-F238E27FC236}">
                      <a16:creationId xmlns:a16="http://schemas.microsoft.com/office/drawing/2014/main" id="{7A5E46D0-40DE-6F41-82F4-079752AEE6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Line 173">
                  <a:extLst>
                    <a:ext uri="{FF2B5EF4-FFF2-40B4-BE49-F238E27FC236}">
                      <a16:creationId xmlns:a16="http://schemas.microsoft.com/office/drawing/2014/main" id="{140F413C-D63F-DF4C-8E37-0AC18AE9F6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Line 174">
                  <a:extLst>
                    <a:ext uri="{FF2B5EF4-FFF2-40B4-BE49-F238E27FC236}">
                      <a16:creationId xmlns:a16="http://schemas.microsoft.com/office/drawing/2014/main" id="{9001D7B1-3566-F648-B0BD-4A111C8E83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6" name="Group 175">
              <a:extLst>
                <a:ext uri="{FF2B5EF4-FFF2-40B4-BE49-F238E27FC236}">
                  <a16:creationId xmlns:a16="http://schemas.microsoft.com/office/drawing/2014/main" id="{D408CBCF-D16D-3D44-9909-165766B08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7" y="1898"/>
              <a:ext cx="316" cy="147"/>
              <a:chOff x="3600" y="219"/>
              <a:chExt cx="360" cy="175"/>
            </a:xfrm>
          </p:grpSpPr>
          <p:sp>
            <p:nvSpPr>
              <p:cNvPr id="104" name="Oval 176">
                <a:extLst>
                  <a:ext uri="{FF2B5EF4-FFF2-40B4-BE49-F238E27FC236}">
                    <a16:creationId xmlns:a16="http://schemas.microsoft.com/office/drawing/2014/main" id="{1F33FA72-292E-6E46-A4E1-F43E966AB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5" name="Line 177">
                <a:extLst>
                  <a:ext uri="{FF2B5EF4-FFF2-40B4-BE49-F238E27FC236}">
                    <a16:creationId xmlns:a16="http://schemas.microsoft.com/office/drawing/2014/main" id="{44C17659-B7CD-9444-8815-822014BE3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" name="Line 178">
                <a:extLst>
                  <a:ext uri="{FF2B5EF4-FFF2-40B4-BE49-F238E27FC236}">
                    <a16:creationId xmlns:a16="http://schemas.microsoft.com/office/drawing/2014/main" id="{92A8EDF1-8D21-7A4A-B0B2-A5B16DF8C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" name="Rectangle 179">
                <a:extLst>
                  <a:ext uri="{FF2B5EF4-FFF2-40B4-BE49-F238E27FC236}">
                    <a16:creationId xmlns:a16="http://schemas.microsoft.com/office/drawing/2014/main" id="{57D495E3-3139-E340-B17A-2EF742609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8" name="Oval 180">
                <a:extLst>
                  <a:ext uri="{FF2B5EF4-FFF2-40B4-BE49-F238E27FC236}">
                    <a16:creationId xmlns:a16="http://schemas.microsoft.com/office/drawing/2014/main" id="{79A78DDB-B97D-344A-ACBE-335905C3D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09" name="Group 181">
                <a:extLst>
                  <a:ext uri="{FF2B5EF4-FFF2-40B4-BE49-F238E27FC236}">
                    <a16:creationId xmlns:a16="http://schemas.microsoft.com/office/drawing/2014/main" id="{3F35069B-ECCC-2446-99CC-2F920C8792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4" name="Line 182">
                  <a:extLst>
                    <a:ext uri="{FF2B5EF4-FFF2-40B4-BE49-F238E27FC236}">
                      <a16:creationId xmlns:a16="http://schemas.microsoft.com/office/drawing/2014/main" id="{9DC8C684-7942-1540-A971-FA61653480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Line 183">
                  <a:extLst>
                    <a:ext uri="{FF2B5EF4-FFF2-40B4-BE49-F238E27FC236}">
                      <a16:creationId xmlns:a16="http://schemas.microsoft.com/office/drawing/2014/main" id="{51C25C86-0F6F-F44C-AFCE-9BA8294421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Line 184">
                  <a:extLst>
                    <a:ext uri="{FF2B5EF4-FFF2-40B4-BE49-F238E27FC236}">
                      <a16:creationId xmlns:a16="http://schemas.microsoft.com/office/drawing/2014/main" id="{BF3913E8-9A87-AE4C-B539-EB421E93E0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0" name="Group 185">
                <a:extLst>
                  <a:ext uri="{FF2B5EF4-FFF2-40B4-BE49-F238E27FC236}">
                    <a16:creationId xmlns:a16="http://schemas.microsoft.com/office/drawing/2014/main" id="{F730A351-2692-1C40-BCB4-A1E3389221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" name="Line 186">
                  <a:extLst>
                    <a:ext uri="{FF2B5EF4-FFF2-40B4-BE49-F238E27FC236}">
                      <a16:creationId xmlns:a16="http://schemas.microsoft.com/office/drawing/2014/main" id="{93A0028D-EF0A-A043-8CC5-AA5E463916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" name="Line 187">
                  <a:extLst>
                    <a:ext uri="{FF2B5EF4-FFF2-40B4-BE49-F238E27FC236}">
                      <a16:creationId xmlns:a16="http://schemas.microsoft.com/office/drawing/2014/main" id="{4C696F83-9632-D347-BA6E-CC024E1305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" name="Line 188">
                  <a:extLst>
                    <a:ext uri="{FF2B5EF4-FFF2-40B4-BE49-F238E27FC236}">
                      <a16:creationId xmlns:a16="http://schemas.microsoft.com/office/drawing/2014/main" id="{40E23BAA-32C2-8B47-A53B-F6D338876B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7" name="Group 189">
              <a:extLst>
                <a:ext uri="{FF2B5EF4-FFF2-40B4-BE49-F238E27FC236}">
                  <a16:creationId xmlns:a16="http://schemas.microsoft.com/office/drawing/2014/main" id="{58F35BD6-899F-4546-9117-07A8650A55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" y="2266"/>
              <a:ext cx="316" cy="148"/>
              <a:chOff x="3600" y="219"/>
              <a:chExt cx="360" cy="175"/>
            </a:xfrm>
          </p:grpSpPr>
          <p:sp>
            <p:nvSpPr>
              <p:cNvPr id="91" name="Oval 190">
                <a:extLst>
                  <a:ext uri="{FF2B5EF4-FFF2-40B4-BE49-F238E27FC236}">
                    <a16:creationId xmlns:a16="http://schemas.microsoft.com/office/drawing/2014/main" id="{8D8CBFBB-8FEE-9143-8A30-84ACF9124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2" name="Line 191">
                <a:extLst>
                  <a:ext uri="{FF2B5EF4-FFF2-40B4-BE49-F238E27FC236}">
                    <a16:creationId xmlns:a16="http://schemas.microsoft.com/office/drawing/2014/main" id="{C983FDCC-F750-0A4B-961D-E8B53B86E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192">
                <a:extLst>
                  <a:ext uri="{FF2B5EF4-FFF2-40B4-BE49-F238E27FC236}">
                    <a16:creationId xmlns:a16="http://schemas.microsoft.com/office/drawing/2014/main" id="{2771D9DC-E2ED-494A-A2DD-077E38F06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Rectangle 193">
                <a:extLst>
                  <a:ext uri="{FF2B5EF4-FFF2-40B4-BE49-F238E27FC236}">
                    <a16:creationId xmlns:a16="http://schemas.microsoft.com/office/drawing/2014/main" id="{40336694-CC14-3948-B9D2-86C5A54C0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" name="Oval 194">
                <a:extLst>
                  <a:ext uri="{FF2B5EF4-FFF2-40B4-BE49-F238E27FC236}">
                    <a16:creationId xmlns:a16="http://schemas.microsoft.com/office/drawing/2014/main" id="{DCED50DB-1FB7-2145-8981-01E0D797C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96" name="Group 195">
                <a:extLst>
                  <a:ext uri="{FF2B5EF4-FFF2-40B4-BE49-F238E27FC236}">
                    <a16:creationId xmlns:a16="http://schemas.microsoft.com/office/drawing/2014/main" id="{6345A521-308E-2344-92D3-FBBE05AA0A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1" name="Line 196">
                  <a:extLst>
                    <a:ext uri="{FF2B5EF4-FFF2-40B4-BE49-F238E27FC236}">
                      <a16:creationId xmlns:a16="http://schemas.microsoft.com/office/drawing/2014/main" id="{6E534A30-221F-9A4C-8AE6-9C8AC84C8B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Line 197">
                  <a:extLst>
                    <a:ext uri="{FF2B5EF4-FFF2-40B4-BE49-F238E27FC236}">
                      <a16:creationId xmlns:a16="http://schemas.microsoft.com/office/drawing/2014/main" id="{4157A518-2282-D143-A260-7A7864D287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Line 198">
                  <a:extLst>
                    <a:ext uri="{FF2B5EF4-FFF2-40B4-BE49-F238E27FC236}">
                      <a16:creationId xmlns:a16="http://schemas.microsoft.com/office/drawing/2014/main" id="{EE8838A9-265F-DA4D-8965-80A44A850A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" name="Group 199">
                <a:extLst>
                  <a:ext uri="{FF2B5EF4-FFF2-40B4-BE49-F238E27FC236}">
                    <a16:creationId xmlns:a16="http://schemas.microsoft.com/office/drawing/2014/main" id="{4993E3A7-C87C-B345-8AA1-D8E11C2EE5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98" name="Line 200">
                  <a:extLst>
                    <a:ext uri="{FF2B5EF4-FFF2-40B4-BE49-F238E27FC236}">
                      <a16:creationId xmlns:a16="http://schemas.microsoft.com/office/drawing/2014/main" id="{86AA6D32-2784-D643-96D5-0D34966028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" name="Line 201">
                  <a:extLst>
                    <a:ext uri="{FF2B5EF4-FFF2-40B4-BE49-F238E27FC236}">
                      <a16:creationId xmlns:a16="http://schemas.microsoft.com/office/drawing/2014/main" id="{DB518BF5-488F-E74B-B46B-68068AA142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Line 202">
                  <a:extLst>
                    <a:ext uri="{FF2B5EF4-FFF2-40B4-BE49-F238E27FC236}">
                      <a16:creationId xmlns:a16="http://schemas.microsoft.com/office/drawing/2014/main" id="{2947590B-09E6-9149-B7D4-482F1F4A21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8" name="Group 203">
              <a:extLst>
                <a:ext uri="{FF2B5EF4-FFF2-40B4-BE49-F238E27FC236}">
                  <a16:creationId xmlns:a16="http://schemas.microsoft.com/office/drawing/2014/main" id="{79004275-11F5-CE41-A95A-014511E16B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3" y="2574"/>
              <a:ext cx="315" cy="147"/>
              <a:chOff x="3600" y="219"/>
              <a:chExt cx="360" cy="175"/>
            </a:xfrm>
          </p:grpSpPr>
          <p:sp>
            <p:nvSpPr>
              <p:cNvPr id="78" name="Oval 204">
                <a:extLst>
                  <a:ext uri="{FF2B5EF4-FFF2-40B4-BE49-F238E27FC236}">
                    <a16:creationId xmlns:a16="http://schemas.microsoft.com/office/drawing/2014/main" id="{E6B4AA76-0ED9-2741-8A82-FA71ED272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9" name="Line 205">
                <a:extLst>
                  <a:ext uri="{FF2B5EF4-FFF2-40B4-BE49-F238E27FC236}">
                    <a16:creationId xmlns:a16="http://schemas.microsoft.com/office/drawing/2014/main" id="{F53C3433-8C06-6343-BF05-59213438F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" name="Line 206">
                <a:extLst>
                  <a:ext uri="{FF2B5EF4-FFF2-40B4-BE49-F238E27FC236}">
                    <a16:creationId xmlns:a16="http://schemas.microsoft.com/office/drawing/2014/main" id="{64F77098-2852-8847-98E7-5E07B3F1E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" name="Rectangle 207">
                <a:extLst>
                  <a:ext uri="{FF2B5EF4-FFF2-40B4-BE49-F238E27FC236}">
                    <a16:creationId xmlns:a16="http://schemas.microsoft.com/office/drawing/2014/main" id="{5AFF6F9F-5D3B-EE4A-85DD-D6E70F06D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" name="Oval 208">
                <a:extLst>
                  <a:ext uri="{FF2B5EF4-FFF2-40B4-BE49-F238E27FC236}">
                    <a16:creationId xmlns:a16="http://schemas.microsoft.com/office/drawing/2014/main" id="{D86D7E4D-F8E7-1B40-902B-C7F2ECCFB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83" name="Group 209">
                <a:extLst>
                  <a:ext uri="{FF2B5EF4-FFF2-40B4-BE49-F238E27FC236}">
                    <a16:creationId xmlns:a16="http://schemas.microsoft.com/office/drawing/2014/main" id="{BE7182E5-2508-DE45-9D8D-D3BBD019D0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8" name="Line 210">
                  <a:extLst>
                    <a:ext uri="{FF2B5EF4-FFF2-40B4-BE49-F238E27FC236}">
                      <a16:creationId xmlns:a16="http://schemas.microsoft.com/office/drawing/2014/main" id="{F0502EE7-4D22-8746-A84A-23D1279CF4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Line 211">
                  <a:extLst>
                    <a:ext uri="{FF2B5EF4-FFF2-40B4-BE49-F238E27FC236}">
                      <a16:creationId xmlns:a16="http://schemas.microsoft.com/office/drawing/2014/main" id="{4F2DBE21-2E42-CF44-9FD6-630A9C9CD4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Line 212">
                  <a:extLst>
                    <a:ext uri="{FF2B5EF4-FFF2-40B4-BE49-F238E27FC236}">
                      <a16:creationId xmlns:a16="http://schemas.microsoft.com/office/drawing/2014/main" id="{C87C3C20-214A-7748-8058-4D1CE4D2B2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Group 213">
                <a:extLst>
                  <a:ext uri="{FF2B5EF4-FFF2-40B4-BE49-F238E27FC236}">
                    <a16:creationId xmlns:a16="http://schemas.microsoft.com/office/drawing/2014/main" id="{93ECD613-8DA0-C346-86CC-CBC50BDEA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5" name="Line 214">
                  <a:extLst>
                    <a:ext uri="{FF2B5EF4-FFF2-40B4-BE49-F238E27FC236}">
                      <a16:creationId xmlns:a16="http://schemas.microsoft.com/office/drawing/2014/main" id="{C28BB53E-F52E-6C46-B618-FF03846F2A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Line 215">
                  <a:extLst>
                    <a:ext uri="{FF2B5EF4-FFF2-40B4-BE49-F238E27FC236}">
                      <a16:creationId xmlns:a16="http://schemas.microsoft.com/office/drawing/2014/main" id="{D0845E51-BB58-584B-B846-BB8590EBF5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Line 216">
                  <a:extLst>
                    <a:ext uri="{FF2B5EF4-FFF2-40B4-BE49-F238E27FC236}">
                      <a16:creationId xmlns:a16="http://schemas.microsoft.com/office/drawing/2014/main" id="{4DECF9A8-DCC7-6142-B55D-98A5592D98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9" name="Group 217">
              <a:extLst>
                <a:ext uri="{FF2B5EF4-FFF2-40B4-BE49-F238E27FC236}">
                  <a16:creationId xmlns:a16="http://schemas.microsoft.com/office/drawing/2014/main" id="{E28D4FFE-D9CF-DC44-A2E6-7C97B256EA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7" y="2337"/>
              <a:ext cx="316" cy="147"/>
              <a:chOff x="3600" y="219"/>
              <a:chExt cx="360" cy="175"/>
            </a:xfrm>
          </p:grpSpPr>
          <p:sp>
            <p:nvSpPr>
              <p:cNvPr id="65" name="Oval 218">
                <a:extLst>
                  <a:ext uri="{FF2B5EF4-FFF2-40B4-BE49-F238E27FC236}">
                    <a16:creationId xmlns:a16="http://schemas.microsoft.com/office/drawing/2014/main" id="{105E0AFC-B8C1-D742-AC29-B0AAFC090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6" name="Line 219">
                <a:extLst>
                  <a:ext uri="{FF2B5EF4-FFF2-40B4-BE49-F238E27FC236}">
                    <a16:creationId xmlns:a16="http://schemas.microsoft.com/office/drawing/2014/main" id="{8404723A-20CB-3849-B600-A4FFCE21E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Line 220">
                <a:extLst>
                  <a:ext uri="{FF2B5EF4-FFF2-40B4-BE49-F238E27FC236}">
                    <a16:creationId xmlns:a16="http://schemas.microsoft.com/office/drawing/2014/main" id="{B9C85311-93DA-074A-8663-DD12E2932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Rectangle 221">
                <a:extLst>
                  <a:ext uri="{FF2B5EF4-FFF2-40B4-BE49-F238E27FC236}">
                    <a16:creationId xmlns:a16="http://schemas.microsoft.com/office/drawing/2014/main" id="{702A2515-377D-714F-BE8F-F19523EE9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Oval 222">
                <a:extLst>
                  <a:ext uri="{FF2B5EF4-FFF2-40B4-BE49-F238E27FC236}">
                    <a16:creationId xmlns:a16="http://schemas.microsoft.com/office/drawing/2014/main" id="{96C8B14D-51D0-AD40-987B-0875C13D7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70" name="Group 223">
                <a:extLst>
                  <a:ext uri="{FF2B5EF4-FFF2-40B4-BE49-F238E27FC236}">
                    <a16:creationId xmlns:a16="http://schemas.microsoft.com/office/drawing/2014/main" id="{FC3037A9-12E4-A347-ABD7-AE03C6AA2B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5" name="Line 224">
                  <a:extLst>
                    <a:ext uri="{FF2B5EF4-FFF2-40B4-BE49-F238E27FC236}">
                      <a16:creationId xmlns:a16="http://schemas.microsoft.com/office/drawing/2014/main" id="{26A60AED-DF0B-2C40-AA80-C729DE411E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Line 225">
                  <a:extLst>
                    <a:ext uri="{FF2B5EF4-FFF2-40B4-BE49-F238E27FC236}">
                      <a16:creationId xmlns:a16="http://schemas.microsoft.com/office/drawing/2014/main" id="{185902DD-2F59-D54E-B803-B337F39487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Line 226">
                  <a:extLst>
                    <a:ext uri="{FF2B5EF4-FFF2-40B4-BE49-F238E27FC236}">
                      <a16:creationId xmlns:a16="http://schemas.microsoft.com/office/drawing/2014/main" id="{6FEB5640-CE47-844D-A72D-B8FD881F91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Group 227">
                <a:extLst>
                  <a:ext uri="{FF2B5EF4-FFF2-40B4-BE49-F238E27FC236}">
                    <a16:creationId xmlns:a16="http://schemas.microsoft.com/office/drawing/2014/main" id="{B690C3B8-957A-504F-99A5-A6C63B84D9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" name="Line 228">
                  <a:extLst>
                    <a:ext uri="{FF2B5EF4-FFF2-40B4-BE49-F238E27FC236}">
                      <a16:creationId xmlns:a16="http://schemas.microsoft.com/office/drawing/2014/main" id="{242FE6D9-4D39-604F-99DF-D6405E65FD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Line 229">
                  <a:extLst>
                    <a:ext uri="{FF2B5EF4-FFF2-40B4-BE49-F238E27FC236}">
                      <a16:creationId xmlns:a16="http://schemas.microsoft.com/office/drawing/2014/main" id="{7283457B-AEFC-5B41-9569-0CDBF8FB51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Line 230">
                  <a:extLst>
                    <a:ext uri="{FF2B5EF4-FFF2-40B4-BE49-F238E27FC236}">
                      <a16:creationId xmlns:a16="http://schemas.microsoft.com/office/drawing/2014/main" id="{16F03101-65CD-9048-B3BE-6CC4F2EAA8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0" name="Line 231">
              <a:extLst>
                <a:ext uri="{FF2B5EF4-FFF2-40B4-BE49-F238E27FC236}">
                  <a16:creationId xmlns:a16="http://schemas.microsoft.com/office/drawing/2014/main" id="{68EA6459-1261-094A-B5A1-86EEE3107C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8" y="2471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232">
              <a:extLst>
                <a:ext uri="{FF2B5EF4-FFF2-40B4-BE49-F238E27FC236}">
                  <a16:creationId xmlns:a16="http://schemas.microsoft.com/office/drawing/2014/main" id="{63774DD9-56CC-4545-92BD-F06BBDDB4B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200"/>
              <a:ext cx="1584" cy="15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233">
              <a:extLst>
                <a:ext uri="{FF2B5EF4-FFF2-40B4-BE49-F238E27FC236}">
                  <a16:creationId xmlns:a16="http://schemas.microsoft.com/office/drawing/2014/main" id="{3A72C6A9-4FEA-744A-8FF0-4C548D7AE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104"/>
              <a:ext cx="1584" cy="15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234">
              <a:extLst>
                <a:ext uri="{FF2B5EF4-FFF2-40B4-BE49-F238E27FC236}">
                  <a16:creationId xmlns:a16="http://schemas.microsoft.com/office/drawing/2014/main" id="{476AD8F4-3576-234C-853C-DBD446FFA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2" y="2832"/>
              <a:ext cx="72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235">
              <a:extLst>
                <a:ext uri="{FF2B5EF4-FFF2-40B4-BE49-F238E27FC236}">
                  <a16:creationId xmlns:a16="http://schemas.microsoft.com/office/drawing/2014/main" id="{AF8B8306-6B9D-F64E-99FA-380E67C9F7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2880"/>
              <a:ext cx="72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726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2227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-bind()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6847" y="1321153"/>
            <a:ext cx="1176866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典型用法示例：</a:t>
            </a:r>
            <a:endParaRPr lang="en-US" altLang="zh-CN" sz="28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struct </a:t>
            </a:r>
            <a:r>
              <a:rPr lang="en-US" altLang="zh-CN" sz="2800" b="1" dirty="0" err="1">
                <a:latin typeface="+mn-ea"/>
              </a:rPr>
              <a:t>sockaddr_in</a:t>
            </a:r>
            <a:r>
              <a:rPr lang="en-US" altLang="zh-CN" sz="2800" b="1" dirty="0">
                <a:latin typeface="+mn-ea"/>
              </a:rPr>
              <a:t> </a:t>
            </a:r>
            <a:r>
              <a:rPr lang="en-US" altLang="zh-CN" sz="2800" b="1" dirty="0" err="1">
                <a:latin typeface="+mn-ea"/>
              </a:rPr>
              <a:t>addr</a:t>
            </a:r>
            <a:r>
              <a:rPr lang="en-US" altLang="zh-CN" sz="2800" b="1" dirty="0">
                <a:latin typeface="+mn-ea"/>
              </a:rPr>
              <a:t>;</a:t>
            </a:r>
          </a:p>
          <a:p>
            <a:r>
              <a:rPr lang="en-US" altLang="zh-CN" sz="2800" b="1" dirty="0">
                <a:latin typeface="+mn-ea"/>
              </a:rPr>
              <a:t>	int port = 1234;			//</a:t>
            </a:r>
            <a:r>
              <a:rPr lang="zh-CN" altLang="en-US" sz="2800" b="1" dirty="0">
                <a:latin typeface="+mn-ea"/>
              </a:rPr>
              <a:t>可让用户输入等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</a:t>
            </a:r>
            <a:r>
              <a:rPr lang="en-US" altLang="zh-CN" sz="2800" b="1" dirty="0" err="1">
                <a:latin typeface="+mn-ea"/>
              </a:rPr>
              <a:t>addr.sin_family</a:t>
            </a:r>
            <a:r>
              <a:rPr lang="en-US" altLang="zh-CN" sz="2800" b="1" dirty="0">
                <a:latin typeface="+mn-ea"/>
              </a:rPr>
              <a:t> = AF_INET;</a:t>
            </a:r>
          </a:p>
          <a:p>
            <a:r>
              <a:rPr lang="en-US" altLang="zh-CN" sz="2800" b="1" dirty="0">
                <a:latin typeface="+mn-ea"/>
              </a:rPr>
              <a:t>	</a:t>
            </a:r>
            <a:r>
              <a:rPr lang="en-US" altLang="zh-CN" sz="2800" b="1" dirty="0" err="1">
                <a:latin typeface="+mn-ea"/>
              </a:rPr>
              <a:t>addr.sin_addr.s_addr</a:t>
            </a:r>
            <a:r>
              <a:rPr lang="en-US" altLang="zh-CN" sz="2800" b="1" dirty="0">
                <a:latin typeface="+mn-ea"/>
              </a:rPr>
              <a:t> = </a:t>
            </a:r>
            <a:r>
              <a:rPr lang="en-US" altLang="zh-CN" sz="2800" b="1" dirty="0" err="1">
                <a:latin typeface="+mn-ea"/>
              </a:rPr>
              <a:t>htonl</a:t>
            </a:r>
            <a:r>
              <a:rPr lang="en-US" altLang="zh-CN" sz="2800" b="1" dirty="0">
                <a:latin typeface="+mn-ea"/>
              </a:rPr>
              <a:t>(INADDR_ANY);</a:t>
            </a:r>
          </a:p>
          <a:p>
            <a:r>
              <a:rPr lang="en-US" altLang="zh-CN" sz="2800" b="1" dirty="0">
                <a:latin typeface="+mn-ea"/>
              </a:rPr>
              <a:t>	</a:t>
            </a:r>
            <a:r>
              <a:rPr lang="en-US" altLang="zh-CN" sz="2800" b="1" dirty="0" err="1">
                <a:latin typeface="+mn-ea"/>
              </a:rPr>
              <a:t>addr.sin_port</a:t>
            </a:r>
            <a:r>
              <a:rPr lang="en-US" altLang="zh-CN" sz="2800" b="1" dirty="0">
                <a:latin typeface="+mn-ea"/>
              </a:rPr>
              <a:t> = </a:t>
            </a:r>
            <a:r>
              <a:rPr lang="en-US" altLang="zh-CN" sz="2800" b="1" dirty="0" err="1">
                <a:latin typeface="+mn-ea"/>
              </a:rPr>
              <a:t>htons</a:t>
            </a:r>
            <a:r>
              <a:rPr lang="en-US" altLang="zh-CN" sz="2800" b="1" dirty="0">
                <a:latin typeface="+mn-ea"/>
              </a:rPr>
              <a:t>(port);</a:t>
            </a:r>
          </a:p>
          <a:p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	if (bind(</a:t>
            </a:r>
            <a:r>
              <a:rPr lang="en-US" altLang="zh-CN" sz="2800" b="1" dirty="0" err="1">
                <a:latin typeface="+mn-ea"/>
              </a:rPr>
              <a:t>fd</a:t>
            </a:r>
            <a:r>
              <a:rPr lang="en-US" altLang="zh-CN" sz="2800" b="1" dirty="0">
                <a:latin typeface="+mn-ea"/>
              </a:rPr>
              <a:t>, (</a:t>
            </a:r>
            <a:r>
              <a:rPr lang="en-US" altLang="zh-CN" sz="2800" b="1" dirty="0" err="1">
                <a:latin typeface="+mn-ea"/>
              </a:rPr>
              <a:t>struct</a:t>
            </a:r>
            <a:r>
              <a:rPr lang="en-US" altLang="zh-CN" sz="2800" b="1" dirty="0">
                <a:latin typeface="+mn-ea"/>
              </a:rPr>
              <a:t> </a:t>
            </a:r>
            <a:r>
              <a:rPr lang="en-US" altLang="zh-CN" sz="2800" b="1" dirty="0" err="1">
                <a:latin typeface="+mn-ea"/>
              </a:rPr>
              <a:t>sockaddr</a:t>
            </a:r>
            <a:r>
              <a:rPr lang="en-US" altLang="zh-CN" sz="2800" b="1" dirty="0">
                <a:latin typeface="+mn-ea"/>
              </a:rPr>
              <a:t> *)&amp;</a:t>
            </a:r>
            <a:r>
              <a:rPr lang="en-US" altLang="zh-CN" sz="2800" b="1" dirty="0" err="1">
                <a:latin typeface="+mn-ea"/>
              </a:rPr>
              <a:t>addr</a:t>
            </a:r>
            <a:r>
              <a:rPr lang="en-US" altLang="zh-CN" sz="2800" b="1" dirty="0">
                <a:latin typeface="+mn-ea"/>
              </a:rPr>
              <a:t>, </a:t>
            </a:r>
            <a:r>
              <a:rPr lang="en-US" altLang="zh-CN" sz="2800" b="1" dirty="0" err="1">
                <a:latin typeface="+mn-ea"/>
              </a:rPr>
              <a:t>sizeof</a:t>
            </a:r>
            <a:r>
              <a:rPr lang="en-US" altLang="zh-CN" sz="2800" b="1" dirty="0">
                <a:latin typeface="+mn-ea"/>
              </a:rPr>
              <a:t>(</a:t>
            </a:r>
            <a:r>
              <a:rPr lang="en-US" altLang="zh-CN" sz="2800" b="1" dirty="0" err="1">
                <a:latin typeface="+mn-ea"/>
              </a:rPr>
              <a:t>addr</a:t>
            </a:r>
            <a:r>
              <a:rPr lang="en-US" altLang="zh-CN" sz="2800" b="1" dirty="0">
                <a:latin typeface="+mn-ea"/>
              </a:rPr>
              <a:t>)) == -1)</a:t>
            </a:r>
          </a:p>
          <a:p>
            <a:r>
              <a:rPr lang="en-US" altLang="zh-CN" sz="2800" b="1" dirty="0">
                <a:latin typeface="+mn-ea"/>
              </a:rPr>
              <a:t>	{</a:t>
            </a:r>
          </a:p>
          <a:p>
            <a:r>
              <a:rPr lang="en-US" altLang="zh-CN" sz="2800" b="1" dirty="0">
                <a:latin typeface="+mn-ea"/>
              </a:rPr>
              <a:t>		/* </a:t>
            </a:r>
            <a:r>
              <a:rPr lang="zh-CN" altLang="en-US" sz="2800" b="1" dirty="0">
                <a:latin typeface="+mn-ea"/>
              </a:rPr>
              <a:t>错误处理 *</a:t>
            </a:r>
            <a:r>
              <a:rPr lang="en-US" altLang="zh-CN" sz="2800" b="1" dirty="0">
                <a:latin typeface="+mn-ea"/>
              </a:rPr>
              <a:t>/</a:t>
            </a:r>
          </a:p>
          <a:p>
            <a:r>
              <a:rPr lang="en-US" altLang="zh-CN" sz="2800" b="1" dirty="0">
                <a:latin typeface="+mn-ea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284638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447800" y="37964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-listen()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41300" y="1393825"/>
            <a:ext cx="11709400" cy="4549775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600" b="1" dirty="0"/>
              <a:t>功能：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600" dirty="0">
                <a:solidFill>
                  <a:srgbClr val="6600CC"/>
                </a:solidFill>
              </a:rPr>
              <a:t>为套接字指明一个本地端点地址</a:t>
            </a:r>
            <a:endParaRPr lang="en-US" altLang="zh-CN" sz="2600" dirty="0">
              <a:solidFill>
                <a:srgbClr val="6600CC"/>
              </a:solidFill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600" dirty="0">
                <a:solidFill>
                  <a:srgbClr val="6600CC"/>
                </a:solidFill>
              </a:rPr>
              <a:t>用于服务器，指明某个套接字连接是被动的，并准备接收传入连接。</a:t>
            </a:r>
            <a:endParaRPr lang="en-US" altLang="zh-CN" sz="2600" dirty="0">
              <a:solidFill>
                <a:srgbClr val="6600CC"/>
              </a:solidFill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600" b="1" dirty="0"/>
              <a:t>参数：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kumimoji="1" lang="en-US" altLang="zh-CN" sz="2600" dirty="0" err="1">
                <a:solidFill>
                  <a:srgbClr val="6600CC"/>
                </a:solidFill>
              </a:rPr>
              <a:t>Sockfd</a:t>
            </a:r>
            <a:r>
              <a:rPr kumimoji="1" lang="en-US" altLang="zh-CN" sz="2600" dirty="0">
                <a:solidFill>
                  <a:srgbClr val="6600CC"/>
                </a:solidFill>
              </a:rPr>
              <a:t>:</a:t>
            </a:r>
            <a:r>
              <a:rPr kumimoji="1" lang="zh-CN" altLang="en-US" sz="2600" dirty="0">
                <a:solidFill>
                  <a:srgbClr val="6600CC"/>
                </a:solidFill>
              </a:rPr>
              <a:t>套接字描述符，指明创建连接的套接字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kumimoji="1" lang="en-US" altLang="zh-CN" sz="2600" dirty="0">
                <a:solidFill>
                  <a:srgbClr val="6600CC"/>
                </a:solidFill>
              </a:rPr>
              <a:t>backlog:</a:t>
            </a:r>
            <a:r>
              <a:rPr lang="zh-CN" altLang="en-US" sz="2600" dirty="0">
                <a:solidFill>
                  <a:srgbClr val="6600CC"/>
                </a:solidFill>
              </a:rPr>
              <a:t>该套接字使用的队列长度</a:t>
            </a:r>
            <a:r>
              <a:rPr lang="en-US" altLang="zh-CN" sz="2600" dirty="0">
                <a:solidFill>
                  <a:srgbClr val="6600CC"/>
                </a:solidFill>
              </a:rPr>
              <a:t>,</a:t>
            </a:r>
            <a:r>
              <a:rPr lang="zh-CN" altLang="zh-CN" sz="2600" dirty="0">
                <a:solidFill>
                  <a:srgbClr val="6600CC"/>
                </a:solidFill>
              </a:rPr>
              <a:t>指定在请求队列中允许的最大请求数</a:t>
            </a:r>
            <a:r>
              <a:rPr lang="zh-CN" altLang="en-US" sz="2600" dirty="0">
                <a:solidFill>
                  <a:srgbClr val="800080"/>
                </a:solidFill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zh-CN" altLang="en-US" sz="2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F005A4-12A8-F279-220A-9EB639231C1F}"/>
              </a:ext>
            </a:extLst>
          </p:cNvPr>
          <p:cNvSpPr txBox="1"/>
          <p:nvPr/>
        </p:nvSpPr>
        <p:spPr>
          <a:xfrm>
            <a:off x="2850459" y="4828247"/>
            <a:ext cx="649108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</a:p>
          <a:p>
            <a:r>
              <a:rPr lang="zh-CN" altLang="en-US" sz="2800" b="1" dirty="0"/>
              <a:t>int </a:t>
            </a:r>
            <a:r>
              <a:rPr lang="en-US" altLang="zh-CN" sz="2800" b="1" dirty="0"/>
              <a:t>listen</a:t>
            </a:r>
            <a:r>
              <a:rPr lang="zh-CN" altLang="en-US" sz="2800" b="1" dirty="0"/>
              <a:t> (int </a:t>
            </a:r>
            <a:r>
              <a:rPr lang="en-US" altLang="zh-CN" sz="2800" b="1" dirty="0" err="1"/>
              <a:t>sockfd</a:t>
            </a:r>
            <a:r>
              <a:rPr lang="zh-CN" altLang="en-US" sz="2800" b="1" dirty="0"/>
              <a:t>, </a:t>
            </a:r>
            <a:r>
              <a:rPr lang="en-US" altLang="zh-CN" sz="2800" b="1" dirty="0"/>
              <a:t>int backlog</a:t>
            </a:r>
            <a:r>
              <a:rPr lang="zh-CN" altLang="en-US" sz="2800" b="1" dirty="0"/>
              <a:t>);</a:t>
            </a:r>
          </a:p>
          <a:p>
            <a:r>
              <a:rPr lang="zh-CN" altLang="en-US" sz="2800" b="1" dirty="0"/>
              <a:t>returns: </a:t>
            </a:r>
            <a:r>
              <a:rPr lang="en-US" altLang="zh-CN" sz="2800" b="1" dirty="0"/>
              <a:t>0 </a:t>
            </a:r>
            <a:r>
              <a:rPr lang="zh-CN" altLang="en-US" sz="2800" b="1" dirty="0"/>
              <a:t>OK, -1 on error </a:t>
            </a:r>
          </a:p>
        </p:txBody>
      </p:sp>
    </p:spTree>
    <p:extLst>
      <p:ext uri="{BB962C8B-B14F-4D97-AF65-F5344CB8AC3E}">
        <p14:creationId xmlns:p14="http://schemas.microsoft.com/office/powerpoint/2010/main" val="207757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2828360" y="5997854"/>
            <a:ext cx="630493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TCP</a:t>
            </a:r>
            <a:r>
              <a:rPr lang="zh-CN" altLang="en-US" sz="3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为监听套接字维护的两个队列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B96B94-53C2-B0CE-5F2A-3BD191D1B487}"/>
              </a:ext>
            </a:extLst>
          </p:cNvPr>
          <p:cNvGrpSpPr/>
          <p:nvPr/>
        </p:nvGrpSpPr>
        <p:grpSpPr>
          <a:xfrm>
            <a:off x="1265114" y="1538545"/>
            <a:ext cx="9012060" cy="4255533"/>
            <a:chOff x="1265114" y="1538545"/>
            <a:chExt cx="9012060" cy="4255533"/>
          </a:xfrm>
        </p:grpSpPr>
        <p:sp>
          <p:nvSpPr>
            <p:cNvPr id="20483" name="Rectangle 4"/>
            <p:cNvSpPr>
              <a:spLocks noChangeArrowheads="1"/>
            </p:cNvSpPr>
            <p:nvPr/>
          </p:nvSpPr>
          <p:spPr bwMode="auto">
            <a:xfrm>
              <a:off x="3471864" y="3079751"/>
              <a:ext cx="358775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84" name="Rectangle 5"/>
            <p:cNvSpPr>
              <a:spLocks noChangeArrowheads="1"/>
            </p:cNvSpPr>
            <p:nvPr/>
          </p:nvSpPr>
          <p:spPr bwMode="auto">
            <a:xfrm>
              <a:off x="4479926" y="3079751"/>
              <a:ext cx="358775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85" name="Rectangle 6"/>
            <p:cNvSpPr>
              <a:spLocks noChangeArrowheads="1"/>
            </p:cNvSpPr>
            <p:nvPr/>
          </p:nvSpPr>
          <p:spPr bwMode="auto">
            <a:xfrm>
              <a:off x="3471864" y="4232276"/>
              <a:ext cx="358775" cy="360363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86" name="Rectangle 7"/>
            <p:cNvSpPr>
              <a:spLocks noChangeArrowheads="1"/>
            </p:cNvSpPr>
            <p:nvPr/>
          </p:nvSpPr>
          <p:spPr bwMode="auto">
            <a:xfrm>
              <a:off x="4479926" y="4232276"/>
              <a:ext cx="358775" cy="360363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87" name="Rectangle 8"/>
            <p:cNvSpPr>
              <a:spLocks noChangeArrowheads="1"/>
            </p:cNvSpPr>
            <p:nvPr/>
          </p:nvSpPr>
          <p:spPr bwMode="auto">
            <a:xfrm>
              <a:off x="5414964" y="4232276"/>
              <a:ext cx="358775" cy="360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88" name="Rectangle 9"/>
            <p:cNvSpPr>
              <a:spLocks noChangeArrowheads="1"/>
            </p:cNvSpPr>
            <p:nvPr/>
          </p:nvSpPr>
          <p:spPr bwMode="auto">
            <a:xfrm>
              <a:off x="6280151" y="4232276"/>
              <a:ext cx="358775" cy="360363"/>
            </a:xfrm>
            <a:prstGeom prst="rect">
              <a:avLst/>
            </a:prstGeom>
            <a:solidFill>
              <a:srgbClr val="99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89" name="Rectangle 10"/>
            <p:cNvSpPr>
              <a:spLocks noChangeArrowheads="1"/>
            </p:cNvSpPr>
            <p:nvPr/>
          </p:nvSpPr>
          <p:spPr bwMode="auto">
            <a:xfrm>
              <a:off x="3182939" y="2719388"/>
              <a:ext cx="3889375" cy="23050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90" name="Line 11"/>
            <p:cNvSpPr>
              <a:spLocks noChangeShapeType="1"/>
            </p:cNvSpPr>
            <p:nvPr/>
          </p:nvSpPr>
          <p:spPr bwMode="auto">
            <a:xfrm flipH="1" flipV="1">
              <a:off x="4695825" y="3440113"/>
              <a:ext cx="863600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91" name="Text Box 12"/>
            <p:cNvSpPr txBox="1">
              <a:spLocks noChangeArrowheads="1"/>
            </p:cNvSpPr>
            <p:nvPr/>
          </p:nvSpPr>
          <p:spPr bwMode="auto">
            <a:xfrm>
              <a:off x="4811275" y="2986641"/>
              <a:ext cx="233910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三次握手完成</a:t>
              </a:r>
            </a:p>
          </p:txBody>
        </p:sp>
        <p:sp>
          <p:nvSpPr>
            <p:cNvPr id="20494" name="Text Box 15"/>
            <p:cNvSpPr txBox="1">
              <a:spLocks noChangeArrowheads="1"/>
            </p:cNvSpPr>
            <p:nvPr/>
          </p:nvSpPr>
          <p:spPr bwMode="auto">
            <a:xfrm>
              <a:off x="3936472" y="1538545"/>
              <a:ext cx="3674533" cy="954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已建立连接队列长度不能超过</a:t>
              </a:r>
              <a:r>
                <a:rPr lang="en-US" altLang="zh-CN" sz="28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backlog</a:t>
              </a:r>
            </a:p>
          </p:txBody>
        </p:sp>
        <p:sp>
          <p:nvSpPr>
            <p:cNvPr id="20495" name="AutoShape 16"/>
            <p:cNvSpPr>
              <a:spLocks/>
            </p:cNvSpPr>
            <p:nvPr/>
          </p:nvSpPr>
          <p:spPr bwMode="auto">
            <a:xfrm>
              <a:off x="7288214" y="2719389"/>
              <a:ext cx="71437" cy="1081087"/>
            </a:xfrm>
            <a:prstGeom prst="rightBrace">
              <a:avLst>
                <a:gd name="adj1" fmla="val 12611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96" name="AutoShape 17"/>
            <p:cNvSpPr>
              <a:spLocks/>
            </p:cNvSpPr>
            <p:nvPr/>
          </p:nvSpPr>
          <p:spPr bwMode="auto">
            <a:xfrm>
              <a:off x="7288214" y="3871914"/>
              <a:ext cx="71437" cy="1152525"/>
            </a:xfrm>
            <a:prstGeom prst="rightBrace">
              <a:avLst>
                <a:gd name="adj1" fmla="val 13444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97" name="Text Box 18"/>
            <p:cNvSpPr txBox="1">
              <a:spLocks noChangeArrowheads="1"/>
            </p:cNvSpPr>
            <p:nvPr/>
          </p:nvSpPr>
          <p:spPr bwMode="auto">
            <a:xfrm>
              <a:off x="7294563" y="2943225"/>
              <a:ext cx="2982611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已完成连接队列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(ESTABLISHED</a:t>
              </a:r>
              <a:r>
                <a:rPr lang="zh-CN" altLang="en-US" sz="24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状态</a:t>
              </a:r>
              <a:r>
                <a:rPr lang="en-US" altLang="zh-CN" sz="24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)</a:t>
              </a:r>
            </a:p>
          </p:txBody>
        </p:sp>
        <p:sp>
          <p:nvSpPr>
            <p:cNvPr id="20498" name="Text Box 19"/>
            <p:cNvSpPr txBox="1">
              <a:spLocks noChangeArrowheads="1"/>
            </p:cNvSpPr>
            <p:nvPr/>
          </p:nvSpPr>
          <p:spPr bwMode="auto">
            <a:xfrm>
              <a:off x="7359650" y="4094163"/>
              <a:ext cx="260052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未完成连接队列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(SYN_RCVD</a:t>
              </a:r>
              <a:r>
                <a:rPr lang="zh-CN" alt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状态</a:t>
              </a:r>
              <a:r>
                <a:rPr lang="en-US" altLang="zh-CN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)</a:t>
              </a:r>
            </a:p>
          </p:txBody>
        </p:sp>
        <p:sp>
          <p:nvSpPr>
            <p:cNvPr id="20499" name="Line 20"/>
            <p:cNvSpPr>
              <a:spLocks noChangeShapeType="1"/>
            </p:cNvSpPr>
            <p:nvPr/>
          </p:nvSpPr>
          <p:spPr bwMode="auto">
            <a:xfrm flipV="1">
              <a:off x="6496050" y="4592639"/>
              <a:ext cx="0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00" name="Text Box 21"/>
            <p:cNvSpPr txBox="1">
              <a:spLocks noChangeArrowheads="1"/>
            </p:cNvSpPr>
            <p:nvPr/>
          </p:nvSpPr>
          <p:spPr bwMode="auto">
            <a:xfrm>
              <a:off x="5084358" y="5332413"/>
              <a:ext cx="267733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新到达的</a:t>
              </a:r>
              <a:r>
                <a:rPr lang="en-US" altLang="zh-CN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SYN</a:t>
              </a:r>
              <a:r>
                <a:rPr lang="zh-CN" alt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分组</a:t>
              </a:r>
            </a:p>
          </p:txBody>
        </p:sp>
        <p:sp>
          <p:nvSpPr>
            <p:cNvPr id="20501" name="Text Box 22"/>
            <p:cNvSpPr txBox="1">
              <a:spLocks noChangeArrowheads="1"/>
            </p:cNvSpPr>
            <p:nvPr/>
          </p:nvSpPr>
          <p:spPr bwMode="auto">
            <a:xfrm>
              <a:off x="1265114" y="1970385"/>
              <a:ext cx="1107997" cy="461665"/>
            </a:xfrm>
            <a:prstGeom prst="rect">
              <a:avLst/>
            </a:prstGeom>
            <a:noFill/>
            <a:ln w="9525">
              <a:solidFill>
                <a:srgbClr val="08080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服务器</a:t>
              </a:r>
            </a:p>
          </p:txBody>
        </p:sp>
        <p:sp>
          <p:nvSpPr>
            <p:cNvPr id="20502" name="Line 23"/>
            <p:cNvSpPr>
              <a:spLocks noChangeShapeType="1"/>
            </p:cNvSpPr>
            <p:nvPr/>
          </p:nvSpPr>
          <p:spPr bwMode="auto">
            <a:xfrm flipH="1" flipV="1">
              <a:off x="2390776" y="2432050"/>
              <a:ext cx="1223963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03" name="Text Box 24"/>
            <p:cNvSpPr txBox="1">
              <a:spLocks noChangeArrowheads="1"/>
            </p:cNvSpPr>
            <p:nvPr/>
          </p:nvSpPr>
          <p:spPr bwMode="auto">
            <a:xfrm>
              <a:off x="1819113" y="2647951"/>
              <a:ext cx="114967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accept</a:t>
              </a:r>
            </a:p>
          </p:txBody>
        </p:sp>
        <p:cxnSp>
          <p:nvCxnSpPr>
            <p:cNvPr id="3" name="肘形连接符 2">
              <a:extLst>
                <a:ext uri="{FF2B5EF4-FFF2-40B4-BE49-F238E27FC236}">
                  <a16:creationId xmlns:a16="http://schemas.microsoft.com/office/drawing/2014/main" id="{A25DED71-0630-684A-9EC4-1A62CF87A982}"/>
                </a:ext>
              </a:extLst>
            </p:cNvPr>
            <p:cNvCxnSpPr>
              <a:stCxn id="20497" idx="0"/>
              <a:endCxn id="20494" idx="3"/>
            </p:cNvCxnSpPr>
            <p:nvPr/>
          </p:nvCxnSpPr>
          <p:spPr>
            <a:xfrm rot="16200000" flipV="1">
              <a:off x="7734624" y="1891980"/>
              <a:ext cx="927626" cy="117486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9BCDA16-34C0-C8F8-D6B5-08937E42198C}"/>
              </a:ext>
            </a:extLst>
          </p:cNvPr>
          <p:cNvSpPr txBox="1">
            <a:spLocks/>
          </p:cNvSpPr>
          <p:nvPr/>
        </p:nvSpPr>
        <p:spPr>
          <a:xfrm>
            <a:off x="1447800" y="379646"/>
            <a:ext cx="9601200" cy="744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-listen()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835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06400" y="3966369"/>
            <a:ext cx="11379200" cy="27590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2000" dirty="0"/>
              <a:t>man 2 listen</a:t>
            </a:r>
          </a:p>
          <a:p>
            <a:pPr lvl="1"/>
            <a:r>
              <a:rPr lang="en-US" altLang="zh-CN" sz="1800" dirty="0"/>
              <a:t>The  behavior  of  the  backlog argument on TCP sockets changed with Linux 2.2.  </a:t>
            </a:r>
            <a:r>
              <a:rPr lang="en-US" altLang="zh-CN" sz="1800" b="1" dirty="0">
                <a:solidFill>
                  <a:srgbClr val="C00000"/>
                </a:solidFill>
              </a:rPr>
              <a:t>Now it specifies the queue length for completely established sockets waiting to be accepted, instead of the number of incomplete connection requests.</a:t>
            </a:r>
            <a:r>
              <a:rPr lang="en-US" altLang="zh-CN" sz="1800" dirty="0"/>
              <a:t>  </a:t>
            </a:r>
            <a:r>
              <a:rPr lang="en-US" altLang="zh-CN" sz="1800" b="1" dirty="0">
                <a:solidFill>
                  <a:srgbClr val="002060"/>
                </a:solidFill>
              </a:rPr>
              <a:t>The maximum length of the queue for incomplete sockets can  be  set using /</a:t>
            </a:r>
            <a:r>
              <a:rPr lang="en-US" altLang="zh-CN" sz="1800" b="1" dirty="0" err="1">
                <a:solidFill>
                  <a:srgbClr val="002060"/>
                </a:solidFill>
              </a:rPr>
              <a:t>proc</a:t>
            </a:r>
            <a:r>
              <a:rPr lang="en-US" altLang="zh-CN" sz="1800" b="1" dirty="0">
                <a:solidFill>
                  <a:srgbClr val="002060"/>
                </a:solidFill>
              </a:rPr>
              <a:t>/sys/net/ipv4/</a:t>
            </a:r>
            <a:r>
              <a:rPr lang="en-US" altLang="zh-CN" sz="1800" b="1" dirty="0" err="1">
                <a:solidFill>
                  <a:srgbClr val="002060"/>
                </a:solidFill>
              </a:rPr>
              <a:t>tcp_max_syn_backlog</a:t>
            </a:r>
            <a:r>
              <a:rPr lang="en-US" altLang="zh-CN" sz="1800" b="1" dirty="0">
                <a:solidFill>
                  <a:srgbClr val="002060"/>
                </a:solidFill>
              </a:rPr>
              <a:t>. </a:t>
            </a:r>
            <a:r>
              <a:rPr lang="en-US" altLang="zh-CN" sz="1800" dirty="0"/>
              <a:t>When  </a:t>
            </a:r>
            <a:r>
              <a:rPr lang="en-US" altLang="zh-CN" sz="1800" dirty="0" err="1"/>
              <a:t>syncookies</a:t>
            </a:r>
            <a:r>
              <a:rPr lang="en-US" altLang="zh-CN" sz="1800" dirty="0"/>
              <a:t>  are  enabled  there is no logical maximum length and this setting is ignored.  </a:t>
            </a:r>
            <a:r>
              <a:rPr lang="en-US" altLang="zh-CN" sz="1800" dirty="0" err="1"/>
              <a:t>Seetcp</a:t>
            </a:r>
            <a:r>
              <a:rPr lang="en-US" altLang="zh-CN" sz="1800" dirty="0"/>
              <a:t>(7) for more information.</a:t>
            </a:r>
          </a:p>
          <a:p>
            <a:pPr lvl="1">
              <a:spcBef>
                <a:spcPts val="1200"/>
              </a:spcBef>
            </a:pPr>
            <a:r>
              <a:rPr lang="en-US" altLang="zh-CN" sz="1800" b="1" dirty="0"/>
              <a:t>If the backlog argument is greater than the value in /proc/sys/net/core/</a:t>
            </a:r>
            <a:r>
              <a:rPr lang="en-US" altLang="zh-CN" sz="1800" b="1" dirty="0" err="1"/>
              <a:t>somaxconn</a:t>
            </a:r>
            <a:r>
              <a:rPr lang="en-US" altLang="zh-CN" sz="1800" b="1" dirty="0"/>
              <a:t>, then it is silently truncated to that value; the default value  in this file is 128</a:t>
            </a:r>
            <a:r>
              <a:rPr lang="en-US" altLang="zh-CN" sz="1800" dirty="0"/>
              <a:t>.  In kernels before 2.4.25, this limit was a hard coded value, SOMAXCONN, with the value 128.</a:t>
            </a:r>
            <a:endParaRPr lang="zh-CN" altLang="en-US" sz="1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94A599-8F96-CC45-A83E-4407E8198F6C}"/>
              </a:ext>
            </a:extLst>
          </p:cNvPr>
          <p:cNvSpPr/>
          <p:nvPr/>
        </p:nvSpPr>
        <p:spPr>
          <a:xfrm>
            <a:off x="177800" y="1377936"/>
            <a:ext cx="10820400" cy="2356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 altLang="zh-CN" sz="2400" b="1" dirty="0"/>
              <a:t>Linux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backlog (</a:t>
            </a:r>
            <a:r>
              <a:rPr lang="zh-CN" altLang="en-US" sz="2400" b="1" dirty="0"/>
              <a:t>了解 </a:t>
            </a:r>
            <a:r>
              <a:rPr lang="en-US" altLang="zh-CN" sz="2400" b="1" dirty="0"/>
              <a:t>)</a:t>
            </a:r>
          </a:p>
          <a:p>
            <a:pPr marL="1371600" lvl="2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altLang="zh-CN" sz="2400" dirty="0"/>
              <a:t>backlog</a:t>
            </a:r>
            <a:r>
              <a:rPr lang="zh-CN" altLang="en-US" sz="2400" dirty="0"/>
              <a:t>控制连接完成队列长度，但是限制最大长度在</a:t>
            </a:r>
            <a:r>
              <a:rPr lang="en-US" altLang="zh-CN" sz="2400" dirty="0"/>
              <a:t>/proc/sys/net/core/</a:t>
            </a:r>
            <a:r>
              <a:rPr lang="en-US" altLang="zh-CN" sz="2400" dirty="0" err="1"/>
              <a:t>somaxconn</a:t>
            </a:r>
            <a:r>
              <a:rPr lang="en-US" altLang="zh-CN" sz="2400" dirty="0"/>
              <a:t> </a:t>
            </a:r>
            <a:r>
              <a:rPr lang="zh-CN" altLang="en-US" sz="2400" dirty="0"/>
              <a:t>中的定义。</a:t>
            </a:r>
            <a:endParaRPr lang="en-US" altLang="zh-CN" sz="2400" dirty="0"/>
          </a:p>
          <a:p>
            <a:pPr marL="1371600" lvl="2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altLang="zh-CN" sz="2400" dirty="0"/>
              <a:t>/proc/sys/net/ipv4/</a:t>
            </a:r>
            <a:r>
              <a:rPr lang="en-US" altLang="zh-CN" sz="2400" dirty="0" err="1"/>
              <a:t>tcp_max_syn_backlog</a:t>
            </a:r>
            <a:r>
              <a:rPr lang="en-US" altLang="zh-CN" sz="2400" dirty="0"/>
              <a:t> </a:t>
            </a:r>
            <a:r>
              <a:rPr lang="zh-CN" altLang="en-US" sz="2400" dirty="0"/>
              <a:t>控制未完成队列长度，如果启用</a:t>
            </a:r>
            <a:r>
              <a:rPr lang="en-US" altLang="zh-CN" sz="2400" dirty="0" err="1"/>
              <a:t>syncookies</a:t>
            </a:r>
            <a:r>
              <a:rPr lang="en-US" altLang="zh-CN" sz="2400" dirty="0"/>
              <a:t> ,</a:t>
            </a:r>
            <a:r>
              <a:rPr lang="zh-CN" altLang="en-US" sz="2400" dirty="0"/>
              <a:t> 则未完成队列长度没有限制</a:t>
            </a:r>
            <a:endParaRPr lang="en-US" altLang="zh-CN" sz="24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9100B3-29D5-B4BD-28A9-159284B51E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19200" y="401638"/>
            <a:ext cx="9601200" cy="744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-listen()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330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51367" y="40957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-accept()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52400" y="1516063"/>
            <a:ext cx="6548438" cy="3322637"/>
          </a:xfrm>
        </p:spPr>
        <p:txBody>
          <a:bodyPr>
            <a:normAutofit/>
          </a:bodyPr>
          <a:lstStyle/>
          <a:p>
            <a:pPr marL="571500" lvl="1" indent="-342900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/>
              <a:t>功能：</a:t>
            </a:r>
          </a:p>
          <a:p>
            <a:pPr marL="9144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</a:rPr>
              <a:t>系统从完成队列上摘下</a:t>
            </a:r>
            <a:r>
              <a:rPr lang="en-US" altLang="zh-CN" sz="2400" dirty="0">
                <a:solidFill>
                  <a:srgbClr val="6600CC"/>
                </a:solidFill>
              </a:rPr>
              <a:t>socket</a:t>
            </a:r>
            <a:r>
              <a:rPr lang="zh-CN" altLang="en-US" sz="2400" dirty="0">
                <a:solidFill>
                  <a:srgbClr val="6600CC"/>
                </a:solidFill>
              </a:rPr>
              <a:t>，为每个新的连接请求创建一个新的套接字，服务器只对新的连接使用该套接字，原来的监听套接字接受其他的连接请求。</a:t>
            </a:r>
          </a:p>
          <a:p>
            <a:pPr marL="9144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</a:rPr>
              <a:t>新的连接上传输数据使用新的套接字，使用完毕，服务器将关闭这个套接字</a:t>
            </a:r>
            <a:r>
              <a:rPr lang="zh-CN" altLang="en-US" sz="2600" dirty="0">
                <a:solidFill>
                  <a:srgbClr val="6600CC"/>
                </a:solidFill>
              </a:rPr>
              <a:t>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89700" y="1502895"/>
            <a:ext cx="5676900" cy="235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/>
              <a:t>参数：</a:t>
            </a:r>
          </a:p>
          <a:p>
            <a:pPr lvl="2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</a:rPr>
              <a:t>sockfd</a:t>
            </a:r>
            <a:r>
              <a:rPr lang="en-US" altLang="zh-CN" sz="2400" dirty="0">
                <a:solidFill>
                  <a:srgbClr val="6600CC"/>
                </a:solidFill>
              </a:rPr>
              <a:t>: </a:t>
            </a:r>
            <a:r>
              <a:rPr lang="zh-CN" altLang="en-US" sz="2400" dirty="0">
                <a:solidFill>
                  <a:srgbClr val="6600CC"/>
                </a:solidFill>
              </a:rPr>
              <a:t>套接字描述符，指明正在监听的套接字</a:t>
            </a:r>
          </a:p>
          <a:p>
            <a:pPr lvl="2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</a:rPr>
              <a:t>cliaddr</a:t>
            </a:r>
            <a:r>
              <a:rPr lang="en-US" altLang="zh-CN" sz="2400" dirty="0">
                <a:solidFill>
                  <a:srgbClr val="6600CC"/>
                </a:solidFill>
              </a:rPr>
              <a:t>: </a:t>
            </a:r>
            <a:r>
              <a:rPr lang="zh-CN" altLang="en-US" sz="2400" dirty="0">
                <a:solidFill>
                  <a:srgbClr val="6600CC"/>
                </a:solidFill>
              </a:rPr>
              <a:t>提出连接请求的主机地址</a:t>
            </a:r>
          </a:p>
          <a:p>
            <a:pPr lvl="2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</a:rPr>
              <a:t>addrlen</a:t>
            </a:r>
            <a:r>
              <a:rPr lang="en-US" altLang="zh-CN" sz="2400" dirty="0">
                <a:solidFill>
                  <a:srgbClr val="6600CC"/>
                </a:solidFill>
              </a:rPr>
              <a:t>: </a:t>
            </a:r>
            <a:r>
              <a:rPr lang="zh-CN" altLang="en-US" sz="2400" dirty="0">
                <a:solidFill>
                  <a:srgbClr val="6600CC"/>
                </a:solidFill>
              </a:rPr>
              <a:t>地址长度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D64B9-3C0E-7D89-DE82-B17725FEE4EA}"/>
              </a:ext>
            </a:extLst>
          </p:cNvPr>
          <p:cNvSpPr txBox="1"/>
          <p:nvPr/>
        </p:nvSpPr>
        <p:spPr>
          <a:xfrm>
            <a:off x="298450" y="5081075"/>
            <a:ext cx="115951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</a:p>
          <a:p>
            <a:r>
              <a:rPr lang="zh-CN" altLang="en-US" sz="2800" b="1" dirty="0"/>
              <a:t>int </a:t>
            </a:r>
            <a:r>
              <a:rPr lang="en-US" altLang="zh-CN" sz="2800" b="1" dirty="0"/>
              <a:t>accept</a:t>
            </a:r>
            <a:r>
              <a:rPr lang="zh-CN" altLang="en-US" sz="2800" b="1" dirty="0"/>
              <a:t> (int </a:t>
            </a:r>
            <a:r>
              <a:rPr lang="en-US" altLang="zh-CN" sz="2800" b="1" dirty="0" err="1"/>
              <a:t>sockfd</a:t>
            </a:r>
            <a:r>
              <a:rPr lang="zh-CN" altLang="en-US" sz="2800" b="1" dirty="0"/>
              <a:t>, </a:t>
            </a:r>
            <a:r>
              <a:rPr lang="en-US" altLang="zh-CN" sz="2800" b="1" dirty="0"/>
              <a:t>struct </a:t>
            </a:r>
            <a:r>
              <a:rPr lang="en-US" altLang="zh-CN" sz="2800" b="1" dirty="0" err="1"/>
              <a:t>sockaddr</a:t>
            </a:r>
            <a:r>
              <a:rPr lang="en-US" altLang="zh-CN" sz="2800" b="1" dirty="0"/>
              <a:t> *</a:t>
            </a:r>
            <a:r>
              <a:rPr lang="en-US" altLang="zh-CN" sz="2800" b="1" dirty="0" err="1"/>
              <a:t>cliaddr</a:t>
            </a:r>
            <a:r>
              <a:rPr lang="zh-CN" altLang="en-US" sz="2800" b="1" dirty="0"/>
              <a:t>, </a:t>
            </a:r>
            <a:r>
              <a:rPr lang="en-US" altLang="zh-CN" sz="2800" b="1" dirty="0" err="1"/>
              <a:t>socklen_t</a:t>
            </a:r>
            <a:r>
              <a:rPr lang="en-US" altLang="zh-CN" sz="2800" b="1" dirty="0"/>
              <a:t> *</a:t>
            </a:r>
            <a:r>
              <a:rPr lang="en-US" altLang="zh-CN" sz="2800" b="1" dirty="0" err="1"/>
              <a:t>addrlen</a:t>
            </a:r>
            <a:r>
              <a:rPr lang="zh-CN" altLang="en-US" sz="2800" b="1" dirty="0"/>
              <a:t>);</a:t>
            </a:r>
          </a:p>
          <a:p>
            <a:r>
              <a:rPr lang="zh-CN" altLang="en-US" sz="2800" b="1" dirty="0"/>
              <a:t>returns: </a:t>
            </a:r>
            <a:r>
              <a:rPr lang="en-US" altLang="zh-CN" sz="2800" b="1" dirty="0"/>
              <a:t>non-negative descriptor if </a:t>
            </a:r>
            <a:r>
              <a:rPr lang="zh-CN" altLang="en-US" sz="2800" b="1" dirty="0"/>
              <a:t>OK, -1 on error </a:t>
            </a:r>
          </a:p>
        </p:txBody>
      </p:sp>
    </p:spTree>
    <p:extLst>
      <p:ext uri="{BB962C8B-B14F-4D97-AF65-F5344CB8AC3E}">
        <p14:creationId xmlns:p14="http://schemas.microsoft.com/office/powerpoint/2010/main" val="2182777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0513" y="433773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-connect()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62038" y="1416050"/>
            <a:ext cx="10456862" cy="486410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/>
              <a:t>功能：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>
                <a:solidFill>
                  <a:srgbClr val="6600CC"/>
                </a:solidFill>
              </a:rPr>
              <a:t>同远程服务器建立主动连接</a:t>
            </a:r>
            <a:endParaRPr lang="en-US" altLang="zh-CN" sz="2800" dirty="0">
              <a:solidFill>
                <a:srgbClr val="6600CC"/>
              </a:solidFill>
            </a:endParaRP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800" dirty="0">
                <a:solidFill>
                  <a:srgbClr val="6600CC"/>
                </a:solidFill>
              </a:rPr>
              <a:t>属于客户端的调用</a:t>
            </a:r>
            <a:endParaRPr lang="en-US" altLang="zh-CN" sz="2800" dirty="0">
              <a:solidFill>
                <a:srgbClr val="6600CC"/>
              </a:solidFill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/>
              <a:t>参数：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800" dirty="0" err="1">
                <a:solidFill>
                  <a:srgbClr val="6600CC"/>
                </a:solidFill>
              </a:rPr>
              <a:t>sockfd</a:t>
            </a:r>
            <a:r>
              <a:rPr lang="zh-CN" altLang="en-US" sz="2800" dirty="0">
                <a:solidFill>
                  <a:srgbClr val="6600CC"/>
                </a:solidFill>
              </a:rPr>
              <a:t>，套接字描述符，指明创建连接的套接字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800" dirty="0" err="1">
                <a:solidFill>
                  <a:srgbClr val="6600CC"/>
                </a:solidFill>
              </a:rPr>
              <a:t>servaddr</a:t>
            </a:r>
            <a:r>
              <a:rPr lang="zh-CN" altLang="en-US" sz="2800" dirty="0">
                <a:solidFill>
                  <a:srgbClr val="6600CC"/>
                </a:solidFill>
              </a:rPr>
              <a:t>，指明远端</a:t>
            </a:r>
            <a:r>
              <a:rPr lang="en-US" altLang="zh-CN" sz="2800" dirty="0">
                <a:solidFill>
                  <a:srgbClr val="6600CC"/>
                </a:solidFill>
              </a:rPr>
              <a:t>IP</a:t>
            </a:r>
            <a:r>
              <a:rPr lang="zh-CN" altLang="en-US" sz="2800" dirty="0">
                <a:solidFill>
                  <a:srgbClr val="6600CC"/>
                </a:solidFill>
              </a:rPr>
              <a:t>地址和端口号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800" dirty="0" err="1">
                <a:solidFill>
                  <a:srgbClr val="6600CC"/>
                </a:solidFill>
              </a:rPr>
              <a:t>addrlen</a:t>
            </a:r>
            <a:r>
              <a:rPr lang="zh-CN" altLang="en-US" sz="2800" dirty="0">
                <a:solidFill>
                  <a:srgbClr val="6600CC"/>
                </a:solidFill>
              </a:rPr>
              <a:t>，地址长度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F6D93A-2CD9-907F-5930-B2004CEA615A}"/>
              </a:ext>
            </a:extLst>
          </p:cNvPr>
          <p:cNvSpPr txBox="1"/>
          <p:nvPr/>
        </p:nvSpPr>
        <p:spPr>
          <a:xfrm>
            <a:off x="536575" y="5221516"/>
            <a:ext cx="1111885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/>
              <a:t>#include &lt;sys/socket.h&gt;</a:t>
            </a:r>
          </a:p>
          <a:p>
            <a:r>
              <a:rPr lang="zh-CN" altLang="en-US" sz="2400" b="1" dirty="0"/>
              <a:t>int </a:t>
            </a:r>
            <a:r>
              <a:rPr lang="en-US" altLang="zh-CN" sz="2400" b="1" dirty="0"/>
              <a:t>connect</a:t>
            </a:r>
            <a:r>
              <a:rPr lang="zh-CN" altLang="en-US" sz="2400" b="1" dirty="0"/>
              <a:t> (int </a:t>
            </a:r>
            <a:r>
              <a:rPr lang="en-US" altLang="zh-CN" sz="2400" b="1" dirty="0" err="1"/>
              <a:t>sockfd</a:t>
            </a:r>
            <a:r>
              <a:rPr lang="zh-CN" altLang="en-US" sz="2400" b="1" dirty="0"/>
              <a:t>, </a:t>
            </a:r>
            <a:r>
              <a:rPr lang="en-US" altLang="zh-CN" sz="2400" b="1" dirty="0"/>
              <a:t>const struct </a:t>
            </a:r>
            <a:r>
              <a:rPr lang="en-US" altLang="zh-CN" sz="2400" b="1" dirty="0" err="1"/>
              <a:t>sockaddr</a:t>
            </a:r>
            <a:r>
              <a:rPr lang="en-US" altLang="zh-CN" sz="2400" b="1" dirty="0"/>
              <a:t> *</a:t>
            </a:r>
            <a:r>
              <a:rPr lang="en-US" altLang="zh-CN" sz="2400" b="1" dirty="0" err="1"/>
              <a:t>servaddr</a:t>
            </a:r>
            <a:r>
              <a:rPr lang="zh-CN" altLang="en-US" sz="2400" b="1" dirty="0"/>
              <a:t>, </a:t>
            </a:r>
            <a:r>
              <a:rPr lang="en-US" altLang="zh-CN" sz="2400" b="1" dirty="0" err="1"/>
              <a:t>socklen_t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addrlen</a:t>
            </a:r>
            <a:r>
              <a:rPr lang="zh-CN" altLang="en-US" sz="2400" b="1" dirty="0"/>
              <a:t>);</a:t>
            </a:r>
          </a:p>
          <a:p>
            <a:r>
              <a:rPr lang="zh-CN" altLang="en-US" sz="2400" b="1" dirty="0"/>
              <a:t>returns: </a:t>
            </a:r>
            <a:r>
              <a:rPr lang="en-US" altLang="zh-CN" sz="2400" b="1" dirty="0"/>
              <a:t>0 if </a:t>
            </a:r>
            <a:r>
              <a:rPr lang="zh-CN" altLang="en-US" sz="2400" b="1" dirty="0"/>
              <a:t>OK, -1 on error </a:t>
            </a:r>
          </a:p>
        </p:txBody>
      </p:sp>
    </p:spTree>
    <p:extLst>
      <p:ext uri="{BB962C8B-B14F-4D97-AF65-F5344CB8AC3E}">
        <p14:creationId xmlns:p14="http://schemas.microsoft.com/office/powerpoint/2010/main" val="2886581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65994" y="53657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-connect()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65994" y="1308100"/>
            <a:ext cx="10260012" cy="5464175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/>
              <a:t>说明：</a:t>
            </a:r>
          </a:p>
          <a:p>
            <a:pPr marL="1143000" lvl="2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/>
              <a:t>客户端调用该函数发起向服务器的连接</a:t>
            </a:r>
          </a:p>
          <a:p>
            <a:pPr marL="1143000" lvl="2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/>
              <a:t>客户端可以不必再调用</a:t>
            </a:r>
            <a:r>
              <a:rPr lang="en-US" altLang="zh-CN" sz="2400" dirty="0"/>
              <a:t>bind</a:t>
            </a:r>
            <a:r>
              <a:rPr lang="zh-CN" altLang="en-US" sz="2400" dirty="0"/>
              <a:t>来绑定地址</a:t>
            </a:r>
          </a:p>
          <a:p>
            <a:pPr marL="1143000" lvl="2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/>
              <a:t>应用程序会阻塞，直到连接建立，或者出现异常：</a:t>
            </a:r>
          </a:p>
          <a:p>
            <a:pPr marL="1371600" lvl="3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dirty="0"/>
              <a:t>超时，</a:t>
            </a:r>
            <a:r>
              <a:rPr lang="en-US" altLang="zh-CN" sz="2400" dirty="0"/>
              <a:t>6s/24s/75s</a:t>
            </a:r>
            <a:r>
              <a:rPr lang="zh-CN" altLang="en-US" sz="2400" dirty="0"/>
              <a:t>，</a:t>
            </a:r>
            <a:r>
              <a:rPr lang="en-US" altLang="zh-CN" sz="2400" dirty="0"/>
              <a:t>ETIMEOUT</a:t>
            </a:r>
          </a:p>
          <a:p>
            <a:pPr marL="1371600" lvl="3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/>
              <a:t>RST</a:t>
            </a:r>
            <a:r>
              <a:rPr lang="zh-CN" altLang="en-US" sz="2400" dirty="0"/>
              <a:t>，服务器没有开启服务，</a:t>
            </a:r>
            <a:r>
              <a:rPr lang="en-US" altLang="zh-CN" sz="2400" dirty="0"/>
              <a:t>ECONNREFUSED</a:t>
            </a:r>
          </a:p>
          <a:p>
            <a:pPr marL="1371600" lvl="3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/>
              <a:t>ICMP</a:t>
            </a:r>
            <a:r>
              <a:rPr lang="zh-CN" altLang="en-US" sz="2400" dirty="0"/>
              <a:t>错误，路由出错，</a:t>
            </a:r>
            <a:r>
              <a:rPr lang="en-US" altLang="zh-CN" sz="2400" dirty="0"/>
              <a:t>EHOSTUNREACH/ ENETUNREACH</a:t>
            </a:r>
          </a:p>
          <a:p>
            <a:pPr marL="1143000" lvl="2" indent="-457200">
              <a:lnSpc>
                <a:spcPct val="13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b="1" dirty="0"/>
              <a:t>特别注意：</a:t>
            </a:r>
            <a:r>
              <a:rPr lang="en-US" altLang="zh-CN" sz="2400" b="1" dirty="0"/>
              <a:t>connect</a:t>
            </a:r>
            <a:r>
              <a:rPr lang="zh-CN" altLang="en-US" sz="2400" b="1" dirty="0"/>
              <a:t>失效后，不能再次调用</a:t>
            </a:r>
            <a:r>
              <a:rPr lang="en-US" altLang="zh-CN" sz="2400" b="1" dirty="0"/>
              <a:t>connect</a:t>
            </a:r>
            <a:r>
              <a:rPr lang="zh-CN" altLang="en-US" sz="2400" b="1" dirty="0"/>
              <a:t>试图重建连接，而必须：调用</a:t>
            </a:r>
            <a:r>
              <a:rPr lang="en-US" altLang="zh-CN" sz="2400" b="1" dirty="0"/>
              <a:t>close()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socket()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connect()</a:t>
            </a:r>
            <a:r>
              <a:rPr lang="zh-CN" altLang="en-US" sz="2400" b="1" dirty="0"/>
              <a:t>重连。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45936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464469" y="467959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-send()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50938" y="1336321"/>
            <a:ext cx="10456862" cy="486410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</a:rPr>
              <a:t>功能：</a:t>
            </a:r>
          </a:p>
          <a:p>
            <a:pPr marL="685800" lvl="2" indent="0">
              <a:lnSpc>
                <a:spcPct val="110000"/>
              </a:lnSpc>
              <a:buClr>
                <a:srgbClr val="FF0000"/>
              </a:buClr>
              <a:buNone/>
            </a:pP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在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TCP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连接上发送数据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, 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成功返回数据长度，出错返回－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。</a:t>
            </a:r>
          </a:p>
          <a:p>
            <a:pPr marL="533400" indent="-533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</a:rPr>
              <a:t>参数：</a:t>
            </a:r>
          </a:p>
          <a:p>
            <a:pPr marL="1143000" lvl="2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</a:rPr>
              <a:t>sockfd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，套接字描述符</a:t>
            </a:r>
          </a:p>
          <a:p>
            <a:pPr marL="1143000" lvl="2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data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，指向要发送数据的指针</a:t>
            </a:r>
          </a:p>
          <a:p>
            <a:pPr marL="1143000" lvl="2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</a:rPr>
              <a:t>data_len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，数据长度</a:t>
            </a:r>
          </a:p>
          <a:p>
            <a:pPr marL="1143000" lvl="2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flags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，一般为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</a:rPr>
              <a:t>0</a:t>
            </a:r>
          </a:p>
          <a:p>
            <a:pPr marL="1143000" lvl="2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endParaRPr lang="en-US" altLang="zh-CN" sz="2400" dirty="0">
              <a:solidFill>
                <a:srgbClr val="6600CC"/>
              </a:solidFill>
              <a:latin typeface="Microsoft YaHei UI" panose="020B0503020204020204" pitchFamily="34" charset="-122"/>
            </a:endParaRPr>
          </a:p>
          <a:p>
            <a:pPr lvl="2" indent="0">
              <a:lnSpc>
                <a:spcPct val="110000"/>
              </a:lnSpc>
              <a:buClr>
                <a:srgbClr val="FF0000"/>
              </a:buClr>
              <a:buNone/>
            </a:pPr>
            <a:endParaRPr lang="en-US" altLang="zh-CN" sz="2400" dirty="0">
              <a:solidFill>
                <a:srgbClr val="6600CC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00" y="5976231"/>
            <a:ext cx="713368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indent="0">
              <a:lnSpc>
                <a:spcPct val="90000"/>
              </a:lnSpc>
              <a:buClr>
                <a:srgbClr val="FF0000"/>
              </a:buClr>
              <a:buNone/>
            </a:pPr>
            <a:r>
              <a:rPr lang="zh-CN" altLang="en-US" sz="2800" dirty="0">
                <a:latin typeface="+mn-ea"/>
              </a:rPr>
              <a:t>使用示例：</a:t>
            </a:r>
            <a:r>
              <a:rPr lang="en-US" altLang="zh-CN" sz="2800" b="1" dirty="0">
                <a:latin typeface="+mn-ea"/>
              </a:rPr>
              <a:t>send(s, buffer, </a:t>
            </a:r>
            <a:r>
              <a:rPr lang="en-US" altLang="zh-CN" sz="2800" b="1" dirty="0" err="1">
                <a:latin typeface="+mn-ea"/>
              </a:rPr>
              <a:t>strlen</a:t>
            </a:r>
            <a:r>
              <a:rPr lang="en-US" altLang="zh-CN" sz="2800" b="1" dirty="0">
                <a:latin typeface="+mn-ea"/>
              </a:rPr>
              <a:t>(buffer), 0);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837AC2-D7D1-F83E-E27A-818676811AD6}"/>
              </a:ext>
            </a:extLst>
          </p:cNvPr>
          <p:cNvSpPr txBox="1"/>
          <p:nvPr/>
        </p:nvSpPr>
        <p:spPr>
          <a:xfrm>
            <a:off x="394494" y="4774474"/>
            <a:ext cx="11403012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</a:p>
          <a:p>
            <a:r>
              <a:rPr lang="en-US" altLang="zh-CN" sz="2800" b="1" dirty="0"/>
              <a:t>int send(int </a:t>
            </a:r>
            <a:r>
              <a:rPr lang="en-US" altLang="zh-CN" sz="2800" b="1" dirty="0" err="1"/>
              <a:t>sockfd</a:t>
            </a:r>
            <a:r>
              <a:rPr lang="en-US" altLang="zh-CN" sz="2800" b="1" dirty="0"/>
              <a:t>, const void * data, int </a:t>
            </a:r>
            <a:r>
              <a:rPr lang="en-US" altLang="zh-CN" sz="2800" b="1" dirty="0" err="1"/>
              <a:t>data_len</a:t>
            </a:r>
            <a:r>
              <a:rPr lang="en-US" altLang="zh-CN" sz="2800" b="1" dirty="0"/>
              <a:t>, unsigned int flags)</a:t>
            </a:r>
          </a:p>
        </p:txBody>
      </p:sp>
    </p:spTree>
    <p:extLst>
      <p:ext uri="{BB962C8B-B14F-4D97-AF65-F5344CB8AC3E}">
        <p14:creationId xmlns:p14="http://schemas.microsoft.com/office/powerpoint/2010/main" val="994789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45321" y="401638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</a:t>
            </a:r>
            <a:r>
              <a:rPr lang="en-US" altLang="zh-CN" sz="4000" dirty="0" err="1">
                <a:solidFill>
                  <a:srgbClr val="000099"/>
                </a:solidFill>
                <a:latin typeface="+mn-ea"/>
                <a:ea typeface="+mn-ea"/>
              </a:rPr>
              <a:t>sendto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11151" y="1252866"/>
            <a:ext cx="10456862" cy="486410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  <a:cs typeface="Microsoft Himalaya" panose="01010100010101010101" pitchFamily="2" charset="0"/>
              </a:rPr>
              <a:t>功能：</a:t>
            </a:r>
          </a:p>
          <a:p>
            <a:pPr marL="685800" lvl="2" indent="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基于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UDP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发送数据报，返回实发数据长度，出错返回－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1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。</a:t>
            </a:r>
          </a:p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  <a:cs typeface="Microsoft Himalaya" panose="01010100010101010101" pitchFamily="2" charset="0"/>
              </a:rPr>
              <a:t>参数：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sockfd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，套接字描述符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data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，指向要发送数据的指针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data_len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，数据长度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flags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，一般为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0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remaddr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，远端地址：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IP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地址和端口号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remaddr_len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 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，地址长度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87FAD3-B04A-C2CF-E5CE-D79F11C5C2F6}"/>
              </a:ext>
            </a:extLst>
          </p:cNvPr>
          <p:cNvSpPr txBox="1"/>
          <p:nvPr/>
        </p:nvSpPr>
        <p:spPr>
          <a:xfrm>
            <a:off x="444415" y="5285969"/>
            <a:ext cx="1140301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</a:p>
          <a:p>
            <a:r>
              <a:rPr lang="en-US" altLang="zh-CN" sz="2800" b="1" dirty="0"/>
              <a:t>int </a:t>
            </a:r>
            <a:r>
              <a:rPr lang="en-US" altLang="zh-CN" sz="2800" b="1" dirty="0" err="1"/>
              <a:t>sendto</a:t>
            </a:r>
            <a:r>
              <a:rPr lang="en-US" altLang="zh-CN" sz="2800" b="1" dirty="0"/>
              <a:t>(int </a:t>
            </a:r>
            <a:r>
              <a:rPr lang="en-US" altLang="zh-CN" sz="2800" b="1" dirty="0" err="1"/>
              <a:t>sockfd</a:t>
            </a:r>
            <a:r>
              <a:rPr lang="en-US" altLang="zh-CN" sz="2800" b="1" dirty="0"/>
              <a:t>, const void * data, int </a:t>
            </a:r>
            <a:r>
              <a:rPr lang="en-US" altLang="zh-CN" sz="2800" b="1" dirty="0" err="1"/>
              <a:t>data_len</a:t>
            </a:r>
            <a:r>
              <a:rPr lang="en-US" altLang="zh-CN" sz="2800" b="1" dirty="0"/>
              <a:t>, unsigned int flags, struct </a:t>
            </a:r>
            <a:r>
              <a:rPr lang="en-US" altLang="zh-CN" sz="2800" b="1" dirty="0" err="1"/>
              <a:t>sockaddr</a:t>
            </a:r>
            <a:r>
              <a:rPr lang="en-US" altLang="zh-CN" sz="2800" b="1" dirty="0"/>
              <a:t> *</a:t>
            </a:r>
            <a:r>
              <a:rPr lang="en-US" altLang="zh-CN" sz="2800" b="1" dirty="0" err="1"/>
              <a:t>remaddr</a:t>
            </a:r>
            <a:r>
              <a:rPr lang="en-US" altLang="zh-CN" sz="2800" b="1" dirty="0"/>
              <a:t>, int </a:t>
            </a:r>
            <a:r>
              <a:rPr lang="en-US" altLang="zh-CN" sz="2800" b="1" dirty="0" err="1"/>
              <a:t>remaddr_len</a:t>
            </a:r>
            <a:r>
              <a:rPr lang="zh-CN" altLang="en-US" sz="2800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1013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75356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 </a:t>
            </a:r>
            <a:r>
              <a:rPr lang="en-US" altLang="zh-CN" sz="4000" dirty="0" err="1">
                <a:solidFill>
                  <a:srgbClr val="000099"/>
                </a:solidFill>
                <a:latin typeface="+mn-ea"/>
                <a:ea typeface="+mn-ea"/>
              </a:rPr>
              <a:t>recv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89237" y="1461193"/>
            <a:ext cx="10942363" cy="5257107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  <a:cs typeface="Microsoft Himalaya" panose="01010100010101010101" pitchFamily="2" charset="0"/>
              </a:rPr>
              <a:t>功能：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从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TCP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接收数据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,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返回实际接收数据长度，出错返回－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1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。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如果没有数据将阻塞，如果收到的数据大于缓存大小，多余数据将丢弃。</a:t>
            </a:r>
          </a:p>
          <a:p>
            <a:pPr marL="533400" indent="-533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Microsoft YaHei UI" panose="020B0503020204020204" pitchFamily="34" charset="-122"/>
                <a:cs typeface="Microsoft Himalaya" panose="01010100010101010101" pitchFamily="2" charset="0"/>
              </a:rPr>
              <a:t>参数：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Sockfd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套接字描述符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Buf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指向内存块的指针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Buf_len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内存块大小，以字节为单位</a:t>
            </a:r>
          </a:p>
          <a:p>
            <a:pPr marL="1143000" lvl="2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flags:</a:t>
            </a:r>
            <a:r>
              <a:rPr lang="zh-CN" altLang="en-US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一般为</a:t>
            </a:r>
            <a:r>
              <a:rPr lang="en-US" altLang="zh-CN" sz="2400" dirty="0">
                <a:solidFill>
                  <a:srgbClr val="6600CC"/>
                </a:solidFill>
                <a:latin typeface="Microsoft YaHei UI" panose="020B0503020204020204" pitchFamily="34" charset="-122"/>
                <a:cs typeface="Microsoft Himalaya" panose="01010100010101010101" pitchFamily="2" charset="0"/>
              </a:rPr>
              <a:t>0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E93196-7CAA-B379-4A14-93CA88E5AC58}"/>
              </a:ext>
            </a:extLst>
          </p:cNvPr>
          <p:cNvSpPr txBox="1"/>
          <p:nvPr/>
        </p:nvSpPr>
        <p:spPr>
          <a:xfrm>
            <a:off x="785812" y="5428537"/>
            <a:ext cx="10620375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</a:p>
          <a:p>
            <a:r>
              <a:rPr lang="en-US" altLang="zh-CN" sz="2800" b="1" dirty="0"/>
              <a:t>int </a:t>
            </a:r>
            <a:r>
              <a:rPr lang="en-US" altLang="zh-CN" sz="2800" b="1" dirty="0" err="1"/>
              <a:t>recv</a:t>
            </a:r>
            <a:r>
              <a:rPr lang="en-US" altLang="zh-CN" sz="2800" b="1" dirty="0"/>
              <a:t>(int </a:t>
            </a:r>
            <a:r>
              <a:rPr lang="en-US" altLang="zh-CN" sz="2800" b="1" dirty="0" err="1"/>
              <a:t>sockfd</a:t>
            </a:r>
            <a:r>
              <a:rPr lang="en-US" altLang="zh-CN" sz="2800" b="1" dirty="0"/>
              <a:t>, void *</a:t>
            </a:r>
            <a:r>
              <a:rPr lang="en-US" altLang="zh-CN" sz="2800" b="1" dirty="0" err="1"/>
              <a:t>buf</a:t>
            </a:r>
            <a:r>
              <a:rPr lang="en-US" altLang="zh-CN" sz="2800" b="1" dirty="0"/>
              <a:t>, int </a:t>
            </a:r>
            <a:r>
              <a:rPr lang="en-US" altLang="zh-CN" sz="2800" b="1" dirty="0" err="1"/>
              <a:t>buf_len,unsigned</a:t>
            </a:r>
            <a:r>
              <a:rPr lang="en-US" altLang="zh-CN" sz="2800" b="1" dirty="0"/>
              <a:t> int flags); </a:t>
            </a:r>
          </a:p>
        </p:txBody>
      </p:sp>
    </p:spTree>
    <p:extLst>
      <p:ext uri="{BB962C8B-B14F-4D97-AF65-F5344CB8AC3E}">
        <p14:creationId xmlns:p14="http://schemas.microsoft.com/office/powerpoint/2010/main" val="199566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297EC-D467-7D44-84FC-C7DC36B12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并发与并行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5CB9D0E-26DF-FC48-9B50-435C764286FA}"/>
              </a:ext>
            </a:extLst>
          </p:cNvPr>
          <p:cNvSpPr txBox="1">
            <a:spLocks/>
          </p:cNvSpPr>
          <p:nvPr/>
        </p:nvSpPr>
        <p:spPr>
          <a:xfrm>
            <a:off x="496978" y="1375730"/>
            <a:ext cx="6710913" cy="4897479"/>
          </a:xfr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并行</a:t>
            </a:r>
            <a:r>
              <a:rPr lang="en-US" altLang="zh-CN" sz="2400" i="1" dirty="0">
                <a:solidFill>
                  <a:srgbClr val="C00000"/>
                </a:solidFill>
              </a:rPr>
              <a:t>(Parallelism)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真正同时发生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并发</a:t>
            </a:r>
            <a:r>
              <a:rPr lang="en-US" altLang="zh-CN" sz="2400" i="1" dirty="0">
                <a:solidFill>
                  <a:srgbClr val="C00000"/>
                </a:solidFill>
              </a:rPr>
              <a:t>(Concurrency)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看起来同时发生一般采用分时机制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并发的价值</a:t>
            </a:r>
            <a:endParaRPr lang="en-US" altLang="zh-CN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减少客户平均网络服务等待时延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操作系统并发</a:t>
            </a:r>
            <a:endParaRPr lang="en-US" altLang="zh-CN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时间片、多</a:t>
            </a:r>
            <a:r>
              <a:rPr lang="en-US" altLang="zh-CN" dirty="0"/>
              <a:t>CPU</a:t>
            </a:r>
            <a:r>
              <a:rPr lang="zh-CN" altLang="en-US" dirty="0"/>
              <a:t>、多核</a:t>
            </a:r>
            <a:endParaRPr lang="en-US" altLang="zh-C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服务器并发</a:t>
            </a:r>
            <a:endParaRPr lang="en-US" altLang="zh-CN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多进程、多线程、</a:t>
            </a:r>
            <a:r>
              <a:rPr lang="en-US" altLang="zh-CN" dirty="0"/>
              <a:t>I/O</a:t>
            </a:r>
            <a:r>
              <a:rPr lang="zh-CN" altLang="en-US" dirty="0"/>
              <a:t>复用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188F6-8A99-1443-B8C9-C3821D060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270" y="2045204"/>
            <a:ext cx="2751666" cy="3168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6A97F4-EF3F-DF41-AAEA-5EF586AA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936" y="2045204"/>
            <a:ext cx="3039534" cy="31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6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87425" y="401638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 </a:t>
            </a:r>
            <a:r>
              <a:rPr lang="en-US" altLang="zh-CN" sz="4000" dirty="0" err="1">
                <a:solidFill>
                  <a:srgbClr val="000099"/>
                </a:solidFill>
                <a:latin typeface="+mn-ea"/>
                <a:ea typeface="+mn-ea"/>
              </a:rPr>
              <a:t>recvfrom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87425" y="1292225"/>
            <a:ext cx="10620375" cy="5464175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  <a:cs typeface="Microsoft Himalaya" panose="01010100010101010101" pitchFamily="2" charset="0"/>
              </a:rPr>
              <a:t>功能：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从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UDP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接收数据，返回实际接收的字节数，失败返回－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1</a:t>
            </a:r>
          </a:p>
          <a:p>
            <a:pPr marL="533400" indent="-5334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  <a:cs typeface="Microsoft Himalaya" panose="01010100010101010101" pitchFamily="2" charset="0"/>
              </a:rPr>
              <a:t>参数：</a:t>
            </a: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Sockfd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套接字描述符</a:t>
            </a: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buf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指向内存块的指针</a:t>
            </a: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buf_len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内存块大小，以字节为单位</a:t>
            </a: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flags: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一般为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0</a:t>
            </a: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from: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远端的地址，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IP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地址和端口号</a:t>
            </a:r>
          </a:p>
          <a:p>
            <a:pPr marL="1143000" lvl="2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en-US" altLang="zh-CN" sz="2400" dirty="0" err="1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fromlen</a:t>
            </a:r>
            <a:r>
              <a:rPr lang="en-US" altLang="zh-CN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:</a:t>
            </a:r>
            <a:r>
              <a:rPr lang="zh-CN" altLang="en-US" sz="2400" dirty="0">
                <a:solidFill>
                  <a:srgbClr val="6600CC"/>
                </a:solidFill>
                <a:latin typeface="+mn-ea"/>
                <a:cs typeface="Microsoft Himalaya" panose="01010100010101010101" pitchFamily="2" charset="0"/>
              </a:rPr>
              <a:t>远端地址长度</a:t>
            </a:r>
            <a:endParaRPr lang="en-US" altLang="zh-CN" sz="2400" dirty="0">
              <a:solidFill>
                <a:srgbClr val="6600CC"/>
              </a:solidFill>
              <a:latin typeface="+mn-ea"/>
              <a:cs typeface="Microsoft Himalaya" panose="01010100010101010101" pitchFamily="2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zh-CN" altLang="en-US" sz="24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240A87-04CF-CE1D-96D4-A8897C274121}"/>
              </a:ext>
            </a:extLst>
          </p:cNvPr>
          <p:cNvSpPr txBox="1"/>
          <p:nvPr/>
        </p:nvSpPr>
        <p:spPr>
          <a:xfrm>
            <a:off x="785812" y="5071367"/>
            <a:ext cx="1062037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&lt;sys/socket.h&gt;</a:t>
            </a:r>
          </a:p>
          <a:p>
            <a:r>
              <a:rPr lang="en-US" altLang="zh-CN" sz="2800" b="1" dirty="0"/>
              <a:t>int </a:t>
            </a:r>
            <a:r>
              <a:rPr lang="en-US" altLang="zh-CN" sz="2800" b="1" dirty="0" err="1"/>
              <a:t>recvfrom</a:t>
            </a:r>
            <a:r>
              <a:rPr lang="en-US" altLang="zh-CN" sz="2800" b="1" dirty="0"/>
              <a:t>(int </a:t>
            </a:r>
            <a:r>
              <a:rPr lang="en-US" altLang="zh-CN" sz="2800" b="1" dirty="0" err="1"/>
              <a:t>sockfd</a:t>
            </a:r>
            <a:r>
              <a:rPr lang="en-US" altLang="zh-CN" sz="2800" b="1" dirty="0"/>
              <a:t>, void *</a:t>
            </a:r>
            <a:r>
              <a:rPr lang="en-US" altLang="zh-CN" sz="2800" b="1" dirty="0" err="1"/>
              <a:t>buf</a:t>
            </a:r>
            <a:r>
              <a:rPr lang="en-US" altLang="zh-CN" sz="2800" b="1" dirty="0"/>
              <a:t>, int </a:t>
            </a:r>
            <a:r>
              <a:rPr lang="en-US" altLang="zh-CN" sz="2800" b="1" dirty="0" err="1"/>
              <a:t>buf_len</a:t>
            </a:r>
            <a:r>
              <a:rPr lang="en-US" altLang="zh-CN" sz="2800" b="1" dirty="0"/>
              <a:t>, unsigned int flags, struct </a:t>
            </a:r>
            <a:r>
              <a:rPr lang="en-US" altLang="zh-CN" sz="2800" b="1" dirty="0" err="1"/>
              <a:t>sockaddr</a:t>
            </a:r>
            <a:r>
              <a:rPr lang="en-US" altLang="zh-CN" sz="2800" b="1" dirty="0"/>
              <a:t> *from, int </a:t>
            </a:r>
            <a:r>
              <a:rPr lang="en-US" altLang="zh-CN" sz="2800" b="1" dirty="0" err="1"/>
              <a:t>fromlen</a:t>
            </a:r>
            <a:r>
              <a:rPr lang="en-US" altLang="zh-CN" sz="2800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50508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95400" y="401638"/>
            <a:ext cx="9601200" cy="744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Socket</a:t>
            </a:r>
            <a:r>
              <a:rPr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核心函数</a:t>
            </a:r>
            <a:r>
              <a:rPr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-close()</a:t>
            </a:r>
            <a:endParaRPr lang="zh-CN" altLang="en-US" sz="4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12800" y="1332566"/>
            <a:ext cx="10579100" cy="4549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功能：</a:t>
            </a:r>
          </a:p>
          <a:p>
            <a:pPr marL="1143000" lvl="2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</a:rPr>
              <a:t>关闭</a:t>
            </a:r>
            <a:r>
              <a:rPr lang="en-US" altLang="zh-CN" sz="2400" dirty="0">
                <a:solidFill>
                  <a:srgbClr val="6600CC"/>
                </a:solidFill>
              </a:rPr>
              <a:t>socket</a:t>
            </a:r>
            <a:r>
              <a:rPr lang="zh-CN" altLang="en-US" sz="2400" dirty="0">
                <a:solidFill>
                  <a:srgbClr val="6600CC"/>
                </a:solidFill>
              </a:rPr>
              <a:t>，实际上是关闭文件描述符</a:t>
            </a:r>
            <a:endParaRPr lang="en-US" altLang="zh-CN" sz="2400" dirty="0">
              <a:solidFill>
                <a:srgbClr val="6600CC"/>
              </a:solidFill>
            </a:endParaRPr>
          </a:p>
          <a:p>
            <a:pPr marL="1143000" lvl="2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AutoNum type="circleNumDbPlain"/>
            </a:pPr>
            <a:r>
              <a:rPr lang="zh-CN" altLang="en-US" sz="2400" dirty="0">
                <a:solidFill>
                  <a:srgbClr val="6600CC"/>
                </a:solidFill>
              </a:rPr>
              <a:t>如果只有一个进程使用，立即终止连接并撤销该套接字，如果多个进程共享该套接字，将</a:t>
            </a:r>
            <a:r>
              <a:rPr lang="zh-CN" altLang="en-US" sz="2400" b="1" dirty="0">
                <a:solidFill>
                  <a:srgbClr val="FF0000"/>
                </a:solidFill>
              </a:rPr>
              <a:t>引用数</a:t>
            </a:r>
            <a:r>
              <a:rPr lang="zh-CN" altLang="en-US" sz="2400" dirty="0">
                <a:solidFill>
                  <a:srgbClr val="6600CC"/>
                </a:solidFill>
              </a:rPr>
              <a:t>减一，如果引用数降到零，则撤销它。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参数：</a:t>
            </a:r>
          </a:p>
          <a:p>
            <a:pPr marL="685800" lvl="2" indent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en-US" altLang="zh-CN" sz="2400" dirty="0" err="1">
                <a:solidFill>
                  <a:srgbClr val="6600CC"/>
                </a:solidFill>
              </a:rPr>
              <a:t>sockfd</a:t>
            </a:r>
            <a:r>
              <a:rPr lang="en-US" altLang="zh-CN" sz="2400" dirty="0">
                <a:solidFill>
                  <a:srgbClr val="6600CC"/>
                </a:solidFill>
              </a:rPr>
              <a:t>:</a:t>
            </a:r>
            <a:r>
              <a:rPr lang="zh-CN" altLang="en-US" sz="2400" dirty="0">
                <a:solidFill>
                  <a:srgbClr val="6600CC"/>
                </a:solidFill>
              </a:rPr>
              <a:t>套接字描述符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4DE77F-7ED1-0BAF-27DD-EE59DB212812}"/>
              </a:ext>
            </a:extLst>
          </p:cNvPr>
          <p:cNvSpPr txBox="1"/>
          <p:nvPr/>
        </p:nvSpPr>
        <p:spPr>
          <a:xfrm>
            <a:off x="3998913" y="5112906"/>
            <a:ext cx="4827588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/>
              <a:t>#include &lt;</a:t>
            </a:r>
            <a:r>
              <a:rPr lang="en-US" altLang="zh-CN" sz="2800" b="1" dirty="0" err="1"/>
              <a:t>unistd</a:t>
            </a:r>
            <a:r>
              <a:rPr lang="zh-CN" altLang="en-US" sz="2800" b="1" dirty="0"/>
              <a:t>.h&gt;</a:t>
            </a:r>
          </a:p>
          <a:p>
            <a:r>
              <a:rPr lang="en-US" altLang="zh-CN" sz="2800" b="1" dirty="0"/>
              <a:t>Int close(int </a:t>
            </a:r>
            <a:r>
              <a:rPr lang="en-US" altLang="zh-CN" sz="2800" b="1" dirty="0" err="1"/>
              <a:t>sockfd</a:t>
            </a:r>
            <a:r>
              <a:rPr lang="en-US" altLang="zh-CN" sz="2800" b="1" dirty="0"/>
              <a:t>);</a:t>
            </a:r>
          </a:p>
          <a:p>
            <a:r>
              <a:rPr lang="zh-CN" altLang="en-US" sz="2800" b="1" dirty="0"/>
              <a:t>returns: </a:t>
            </a:r>
            <a:r>
              <a:rPr lang="en-US" altLang="zh-CN" sz="2800" b="1" dirty="0"/>
              <a:t>0 if </a:t>
            </a:r>
            <a:r>
              <a:rPr lang="zh-CN" altLang="en-US" sz="2800" b="1" dirty="0"/>
              <a:t>OK, -1 on error 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876405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A1E701-72BA-EBFF-97F7-71EADC5514FE}"/>
              </a:ext>
            </a:extLst>
          </p:cNvPr>
          <p:cNvSpPr txBox="1"/>
          <p:nvPr/>
        </p:nvSpPr>
        <p:spPr>
          <a:xfrm>
            <a:off x="660400" y="551934"/>
            <a:ext cx="10452100" cy="1826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/>
              <a:t>示例</a:t>
            </a:r>
            <a:r>
              <a:rPr lang="en-US" altLang="zh-CN" sz="3200" b="1" dirty="0"/>
              <a:t>1</a:t>
            </a:r>
            <a:r>
              <a:rPr lang="zh-CN" altLang="en-US" sz="3200" b="1" dirty="0"/>
              <a:t>：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客户端用</a:t>
            </a:r>
            <a:r>
              <a:rPr lang="en-US" altLang="zh-CN" sz="3200" dirty="0"/>
              <a:t>TCP</a:t>
            </a:r>
            <a:r>
              <a:rPr lang="zh-CN" altLang="en-US" sz="3200" dirty="0"/>
              <a:t>连接到服务器，然后服务器给客户端发送一条欢迎消息。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A72E82-92FF-0265-7523-D4B61D90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12" y="2290085"/>
            <a:ext cx="7297673" cy="1734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4F3C72-4D97-EF1A-39AA-95B2D9C3D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04"/>
          <a:stretch/>
        </p:blipFill>
        <p:spPr>
          <a:xfrm>
            <a:off x="2685154" y="4718475"/>
            <a:ext cx="7491988" cy="14391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322CAE-404C-38D1-E86A-088AC2FEE068}"/>
              </a:ext>
            </a:extLst>
          </p:cNvPr>
          <p:cNvSpPr txBox="1"/>
          <p:nvPr/>
        </p:nvSpPr>
        <p:spPr>
          <a:xfrm>
            <a:off x="813306" y="2589988"/>
            <a:ext cx="1510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服务器端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2F33C3-8A4A-CEF4-CFB3-B1DBA4AE648A}"/>
              </a:ext>
            </a:extLst>
          </p:cNvPr>
          <p:cNvSpPr txBox="1"/>
          <p:nvPr/>
        </p:nvSpPr>
        <p:spPr>
          <a:xfrm>
            <a:off x="813306" y="4865167"/>
            <a:ext cx="123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客户端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B11E09-7B22-50F5-6716-A8EEBE4CA5E2}"/>
              </a:ext>
            </a:extLst>
          </p:cNvPr>
          <p:cNvSpPr txBox="1"/>
          <p:nvPr/>
        </p:nvSpPr>
        <p:spPr>
          <a:xfrm>
            <a:off x="4674106" y="6205084"/>
            <a:ext cx="567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第6章课堂示例代码01-client.c</a:t>
            </a:r>
            <a:endParaRPr lang="en-US" altLang="zh-CN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D19082-D92C-4D2B-9C72-5E1AF14CDF2C}"/>
              </a:ext>
            </a:extLst>
          </p:cNvPr>
          <p:cNvSpPr txBox="1"/>
          <p:nvPr/>
        </p:nvSpPr>
        <p:spPr>
          <a:xfrm>
            <a:off x="4674106" y="4045421"/>
            <a:ext cx="5893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第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章课堂示例代码</a:t>
            </a:r>
            <a:r>
              <a:rPr lang="en-US" altLang="zh-CN" sz="2000" b="1" dirty="0"/>
              <a:t>01-server.c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324314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9933" y="1433543"/>
            <a:ext cx="2790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rgbClr val="575757"/>
                </a:solidFill>
                <a:latin typeface="Algerian" panose="04020705040A02060702" pitchFamily="82" charset="0"/>
                <a:cs typeface="+mn-ea"/>
                <a:sym typeface="+mn-lt"/>
              </a:rPr>
              <a:t>03</a:t>
            </a:r>
            <a:endParaRPr lang="zh-CN" altLang="en-US" sz="13800" b="1" dirty="0">
              <a:solidFill>
                <a:srgbClr val="575757"/>
              </a:solidFill>
              <a:latin typeface="Algerian" panose="04020705040A02060702" pitchFamily="82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48332" y="1818263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37415C"/>
                </a:solidFill>
                <a:cs typeface="+mn-ea"/>
                <a:sym typeface="+mn-lt"/>
              </a:rPr>
              <a:t>多进程、多线程</a:t>
            </a:r>
            <a:endParaRPr lang="en-US" altLang="zh-CN" sz="4400" b="1" dirty="0">
              <a:solidFill>
                <a:srgbClr val="37415C"/>
              </a:solidFill>
              <a:cs typeface="+mn-ea"/>
              <a:sym typeface="+mn-lt"/>
            </a:endParaRPr>
          </a:p>
          <a:p>
            <a:r>
              <a:rPr lang="zh-CN" altLang="en-US" sz="4400" b="1" dirty="0">
                <a:solidFill>
                  <a:srgbClr val="37415C"/>
                </a:solidFill>
                <a:cs typeface="+mn-ea"/>
                <a:sym typeface="+mn-lt"/>
              </a:rPr>
              <a:t>并发服务器设计</a:t>
            </a:r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" fmla="*/ 0 w 8940801"/>
              <a:gd name="connsiteY0" fmla="*/ 5653314 h 5653314"/>
              <a:gd name="connsiteX1" fmla="*/ 8940801 w 8940801"/>
              <a:gd name="connsiteY1" fmla="*/ 0 h 5653314"/>
              <a:gd name="connsiteX2" fmla="*/ 8940801 w 8940801"/>
              <a:gd name="connsiteY2" fmla="*/ 5595257 h 5653314"/>
              <a:gd name="connsiteX3" fmla="*/ 0 w 8940801"/>
              <a:gd name="connsiteY3" fmla="*/ 5653314 h 5653314"/>
              <a:gd name="connsiteX0" fmla="*/ 0 w 8940801"/>
              <a:gd name="connsiteY0" fmla="*/ 5607594 h 5607594"/>
              <a:gd name="connsiteX1" fmla="*/ 8940801 w 8940801"/>
              <a:gd name="connsiteY1" fmla="*/ 0 h 5607594"/>
              <a:gd name="connsiteX2" fmla="*/ 8940801 w 8940801"/>
              <a:gd name="connsiteY2" fmla="*/ 5595257 h 5607594"/>
              <a:gd name="connsiteX3" fmla="*/ 0 w 8940801"/>
              <a:gd name="connsiteY3" fmla="*/ 5607594 h 560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06322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821A8-FFF4-AE43-9115-565FFB72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多进程并发服务器模型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385DEC-CC7A-6F4F-8A65-123CEEC05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16" y="1510210"/>
            <a:ext cx="6936239" cy="43539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ea"/>
              </a:rPr>
              <a:t>迭代服务器的特点</a:t>
            </a:r>
            <a:endParaRPr lang="en-US" altLang="zh-CN" dirty="0">
              <a:latin typeface="+mn-e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>
                <a:latin typeface="+mn-ea"/>
              </a:rPr>
              <a:t>多用户的情况下，连接建立后，若没有</a:t>
            </a:r>
            <a:r>
              <a:rPr lang="en-US" altLang="zh-CN" sz="2600" dirty="0">
                <a:latin typeface="+mn-ea"/>
              </a:rPr>
              <a:t>accept</a:t>
            </a:r>
            <a:r>
              <a:rPr lang="zh-CN" altLang="en-US" sz="2600" dirty="0">
                <a:latin typeface="+mn-ea"/>
              </a:rPr>
              <a:t>，连接存放在</a:t>
            </a:r>
            <a:r>
              <a:rPr lang="en-US" altLang="zh-CN" sz="2600" dirty="0">
                <a:latin typeface="+mn-ea"/>
              </a:rPr>
              <a:t>listen</a:t>
            </a:r>
            <a:r>
              <a:rPr lang="zh-CN" altLang="en-US" sz="2600" dirty="0">
                <a:latin typeface="+mn-ea"/>
              </a:rPr>
              <a:t>函数队列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600" dirty="0">
                <a:latin typeface="+mn-ea"/>
              </a:rPr>
              <a:t>accept </a:t>
            </a:r>
            <a:r>
              <a:rPr lang="zh-CN" altLang="en-US" sz="2600" dirty="0">
                <a:latin typeface="+mn-ea"/>
              </a:rPr>
              <a:t>从已完成队列的对头摘取新套接字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600" dirty="0">
                <a:latin typeface="+mn-ea"/>
              </a:rPr>
              <a:t>对客户端的服务是一个串行的过程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43D10E6-3622-6F47-94F9-16BA6027AC3F}"/>
              </a:ext>
            </a:extLst>
          </p:cNvPr>
          <p:cNvGrpSpPr/>
          <p:nvPr/>
        </p:nvGrpSpPr>
        <p:grpSpPr>
          <a:xfrm>
            <a:off x="8416404" y="826963"/>
            <a:ext cx="2879725" cy="5656294"/>
            <a:chOff x="2566989" y="1123951"/>
            <a:chExt cx="2879725" cy="5656294"/>
          </a:xfrm>
        </p:grpSpPr>
        <p:sp>
          <p:nvSpPr>
            <p:cNvPr id="56" name="Rectangle 4">
              <a:extLst>
                <a:ext uri="{FF2B5EF4-FFF2-40B4-BE49-F238E27FC236}">
                  <a16:creationId xmlns:a16="http://schemas.microsoft.com/office/drawing/2014/main" id="{AA762BA6-B49F-944F-A597-1638FD969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989" y="1268414"/>
              <a:ext cx="2879725" cy="55118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AutoShape 5">
              <a:extLst>
                <a:ext uri="{FF2B5EF4-FFF2-40B4-BE49-F238E27FC236}">
                  <a16:creationId xmlns:a16="http://schemas.microsoft.com/office/drawing/2014/main" id="{E72D0452-F2D4-6846-A04E-E02FD8C86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1484313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socket()</a:t>
              </a:r>
            </a:p>
          </p:txBody>
        </p:sp>
        <p:sp>
          <p:nvSpPr>
            <p:cNvPr id="58" name="AutoShape 6">
              <a:extLst>
                <a:ext uri="{FF2B5EF4-FFF2-40B4-BE49-F238E27FC236}">
                  <a16:creationId xmlns:a16="http://schemas.microsoft.com/office/drawing/2014/main" id="{F330724B-0A9C-3542-8F6A-65AFC7908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2060576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bind()</a:t>
              </a:r>
            </a:p>
          </p:txBody>
        </p:sp>
        <p:sp>
          <p:nvSpPr>
            <p:cNvPr id="59" name="AutoShape 7">
              <a:extLst>
                <a:ext uri="{FF2B5EF4-FFF2-40B4-BE49-F238E27FC236}">
                  <a16:creationId xmlns:a16="http://schemas.microsoft.com/office/drawing/2014/main" id="{1FD6EB22-7C44-9945-887D-C1BC756F3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2636838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listen()</a:t>
              </a:r>
            </a:p>
          </p:txBody>
        </p:sp>
        <p:sp>
          <p:nvSpPr>
            <p:cNvPr id="60" name="AutoShape 8">
              <a:extLst>
                <a:ext uri="{FF2B5EF4-FFF2-40B4-BE49-F238E27FC236}">
                  <a16:creationId xmlns:a16="http://schemas.microsoft.com/office/drawing/2014/main" id="{938330B5-1203-6D48-8693-5EB893E5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3213101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accept()</a:t>
              </a:r>
            </a:p>
          </p:txBody>
        </p:sp>
        <p:sp>
          <p:nvSpPr>
            <p:cNvPr id="61" name="AutoShape 9">
              <a:extLst>
                <a:ext uri="{FF2B5EF4-FFF2-40B4-BE49-F238E27FC236}">
                  <a16:creationId xmlns:a16="http://schemas.microsoft.com/office/drawing/2014/main" id="{77D1CE25-2B1C-5C42-8E5A-2EC577926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4508501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read()</a:t>
              </a:r>
            </a:p>
          </p:txBody>
        </p:sp>
        <p:sp>
          <p:nvSpPr>
            <p:cNvPr id="62" name="AutoShape 10">
              <a:extLst>
                <a:ext uri="{FF2B5EF4-FFF2-40B4-BE49-F238E27FC236}">
                  <a16:creationId xmlns:a16="http://schemas.microsoft.com/office/drawing/2014/main" id="{89C1119B-8732-2649-8A8B-7795471E6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5084763"/>
              <a:ext cx="1655763" cy="360362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write()</a:t>
              </a:r>
            </a:p>
          </p:txBody>
        </p:sp>
        <p:sp>
          <p:nvSpPr>
            <p:cNvPr id="63" name="AutoShape 11">
              <a:extLst>
                <a:ext uri="{FF2B5EF4-FFF2-40B4-BE49-F238E27FC236}">
                  <a16:creationId xmlns:a16="http://schemas.microsoft.com/office/drawing/2014/main" id="{653EBE91-F100-064D-B98A-E41302AD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1" y="5661026"/>
              <a:ext cx="1655763" cy="360363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FFFF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close()</a:t>
              </a:r>
            </a:p>
          </p:txBody>
        </p:sp>
        <p:sp>
          <p:nvSpPr>
            <p:cNvPr id="64" name="Line 13">
              <a:extLst>
                <a:ext uri="{FF2B5EF4-FFF2-40B4-BE49-F238E27FC236}">
                  <a16:creationId xmlns:a16="http://schemas.microsoft.com/office/drawing/2014/main" id="{51B30220-8A45-8946-8CF9-87158820C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1844675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Line 14">
              <a:extLst>
                <a:ext uri="{FF2B5EF4-FFF2-40B4-BE49-F238E27FC236}">
                  <a16:creationId xmlns:a16="http://schemas.microsoft.com/office/drawing/2014/main" id="{3DBF2FC1-E6D9-184C-A5AC-8101671D27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2420938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Line 15">
              <a:extLst>
                <a:ext uri="{FF2B5EF4-FFF2-40B4-BE49-F238E27FC236}">
                  <a16:creationId xmlns:a16="http://schemas.microsoft.com/office/drawing/2014/main" id="{A412CB27-8252-9446-BCE9-793130FB7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2997200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CBDA3916-FBAB-AF41-82E2-3D845124B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3571876"/>
              <a:ext cx="0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Line 17">
              <a:extLst>
                <a:ext uri="{FF2B5EF4-FFF2-40B4-BE49-F238E27FC236}">
                  <a16:creationId xmlns:a16="http://schemas.microsoft.com/office/drawing/2014/main" id="{0B110236-BF02-594B-A64D-D874C9DF42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4868863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Line 18">
              <a:extLst>
                <a:ext uri="{FF2B5EF4-FFF2-40B4-BE49-F238E27FC236}">
                  <a16:creationId xmlns:a16="http://schemas.microsoft.com/office/drawing/2014/main" id="{134FB5F8-8C66-4348-81C4-9F8CA76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5445125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Line 19">
              <a:extLst>
                <a:ext uri="{FF2B5EF4-FFF2-40B4-BE49-F238E27FC236}">
                  <a16:creationId xmlns:a16="http://schemas.microsoft.com/office/drawing/2014/main" id="{564AA8E6-4AEE-2D43-ACBF-69CD68D55E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4325" y="5516563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Line 20">
              <a:extLst>
                <a:ext uri="{FF2B5EF4-FFF2-40B4-BE49-F238E27FC236}">
                  <a16:creationId xmlns:a16="http://schemas.microsoft.com/office/drawing/2014/main" id="{22AD10FF-7EC9-A442-BAF5-B90B346C0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54325" y="4292601"/>
              <a:ext cx="0" cy="1223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Line 21">
              <a:extLst>
                <a:ext uri="{FF2B5EF4-FFF2-40B4-BE49-F238E27FC236}">
                  <a16:creationId xmlns:a16="http://schemas.microsoft.com/office/drawing/2014/main" id="{F44C22A3-0033-BD48-B09D-8A9EF981A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4325" y="4292600"/>
              <a:ext cx="108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Text Box 31">
              <a:extLst>
                <a:ext uri="{FF2B5EF4-FFF2-40B4-BE49-F238E27FC236}">
                  <a16:creationId xmlns:a16="http://schemas.microsoft.com/office/drawing/2014/main" id="{BA500A09-EF6B-C449-A661-B21B8973F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8644" y="3610860"/>
              <a:ext cx="1980029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阻塞，直到接收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到客户连接请求</a:t>
              </a:r>
            </a:p>
          </p:txBody>
        </p:sp>
        <p:sp>
          <p:nvSpPr>
            <p:cNvPr id="74" name="Line 12">
              <a:extLst>
                <a:ext uri="{FF2B5EF4-FFF2-40B4-BE49-F238E27FC236}">
                  <a16:creationId xmlns:a16="http://schemas.microsoft.com/office/drawing/2014/main" id="{0272C7EA-1CB0-DD47-BDA2-B8F6C3EF0D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3" y="1123951"/>
              <a:ext cx="0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Line 20">
              <a:extLst>
                <a:ext uri="{FF2B5EF4-FFF2-40B4-BE49-F238E27FC236}">
                  <a16:creationId xmlns:a16="http://schemas.microsoft.com/office/drawing/2014/main" id="{BFA46415-09F5-A247-A92F-EDC388BD54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5701" y="3105148"/>
              <a:ext cx="2" cy="31488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Line 21">
              <a:extLst>
                <a:ext uri="{FF2B5EF4-FFF2-40B4-BE49-F238E27FC236}">
                  <a16:creationId xmlns:a16="http://schemas.microsoft.com/office/drawing/2014/main" id="{DAD3E1A3-4B78-8D4F-B1A2-ACAA01D990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5704" y="3105150"/>
              <a:ext cx="12397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Line 21">
              <a:extLst>
                <a:ext uri="{FF2B5EF4-FFF2-40B4-BE49-F238E27FC236}">
                  <a16:creationId xmlns:a16="http://schemas.microsoft.com/office/drawing/2014/main" id="{FB18C205-F4F3-DA42-B470-41BC63A76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5703" y="6247786"/>
              <a:ext cx="12397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Line 18">
              <a:extLst>
                <a:ext uri="{FF2B5EF4-FFF2-40B4-BE49-F238E27FC236}">
                  <a16:creationId xmlns:a16="http://schemas.microsoft.com/office/drawing/2014/main" id="{25D9921D-102C-2D4B-8D99-759CB8B2D3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5412" y="602138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409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C549F-1166-B94F-8993-7E5A7676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多进程并发服务器模型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46440-0793-D54B-AF57-109FC136F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86" y="1702011"/>
            <a:ext cx="5399087" cy="4717627"/>
          </a:xfrm>
        </p:spPr>
        <p:txBody>
          <a:bodyPr/>
          <a:lstStyle/>
          <a:p>
            <a:pPr lvl="1"/>
            <a:r>
              <a:rPr lang="zh-CN" altLang="en-US" sz="2800" dirty="0"/>
              <a:t>采用多进程的方式引入并行</a:t>
            </a:r>
          </a:p>
          <a:p>
            <a:pPr lvl="1"/>
            <a:r>
              <a:rPr lang="zh-CN" altLang="en-US" sz="2800" dirty="0"/>
              <a:t>目的：使得每个客户端都能够得到一个进程的服务</a:t>
            </a:r>
          </a:p>
          <a:p>
            <a:pPr lvl="1">
              <a:spcBef>
                <a:spcPts val="1200"/>
              </a:spcBef>
            </a:pPr>
            <a:r>
              <a:rPr lang="zh-CN" altLang="en-US" sz="2800" b="1" dirty="0"/>
              <a:t>进程与</a:t>
            </a:r>
            <a:r>
              <a:rPr lang="en-US" altLang="zh-CN" sz="2800" b="1" dirty="0"/>
              <a:t>fork</a:t>
            </a:r>
            <a:r>
              <a:rPr lang="zh-CN" altLang="en-US" sz="2800" b="1" dirty="0"/>
              <a:t>函数</a:t>
            </a:r>
            <a:endParaRPr lang="en-US" altLang="zh-CN" sz="2800" b="1" dirty="0"/>
          </a:p>
          <a:p>
            <a:pPr lvl="1"/>
            <a:endParaRPr lang="zh-CN" altLang="en-US" sz="2800" b="1" dirty="0"/>
          </a:p>
          <a:p>
            <a:endParaRPr kumimoji="1" lang="zh-CN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45A92D0-2E1C-4148-808C-848A5AB72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2044701"/>
            <a:ext cx="1366838" cy="360363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80808"/>
                </a:solidFill>
              </a:rPr>
              <a:t>Bind </a:t>
            </a:r>
            <a:r>
              <a:rPr lang="en-US" altLang="zh-CN" b="1" dirty="0" err="1">
                <a:solidFill>
                  <a:srgbClr val="080808"/>
                </a:solidFill>
              </a:rPr>
              <a:t>Addr</a:t>
            </a:r>
            <a:r>
              <a:rPr lang="en-US" altLang="zh-CN" b="1" dirty="0">
                <a:solidFill>
                  <a:srgbClr val="080808"/>
                </a:solidFill>
              </a:rPr>
              <a:t>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DF0864-E954-624D-A7C0-1306B9139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2836863"/>
            <a:ext cx="1366838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80808"/>
                </a:solidFill>
                <a:ea typeface="华文新魏" panose="02010800040101010101" pitchFamily="2" charset="-122"/>
              </a:rPr>
              <a:t>Listen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ECAB9F3-A29D-E74B-954E-EDFBB622A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3629026"/>
            <a:ext cx="1366838" cy="360363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80808"/>
                </a:solidFill>
              </a:rPr>
              <a:t>Accept Conn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6BC1003-04C2-EF46-8C13-9606C8A14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4421188"/>
            <a:ext cx="1366838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80808"/>
                </a:solidFill>
                <a:ea typeface="华文新魏" panose="02010800040101010101" pitchFamily="2" charset="-122"/>
              </a:rPr>
              <a:t>Fork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4A581FB-D51E-BE4E-B602-F56B8D1B7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6" y="5284788"/>
            <a:ext cx="1826140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80808"/>
                </a:solidFill>
                <a:ea typeface="华文新魏" panose="02010800040101010101" pitchFamily="2" charset="-122"/>
              </a:rPr>
              <a:t>Close connected conn. </a:t>
            </a: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E139FA0B-FB5B-7344-8697-7722C6BA1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4138" y="24050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82485856-E29B-0840-BB7A-D03D53A54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4138" y="31972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721DA12B-601E-A84B-BF47-BA4ABBA299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4138" y="39893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3DACC820-5355-5F4E-AA6B-7128DC4E93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4138" y="478155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03BC2CAC-F552-7D40-8755-1C4D10371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4138" y="5645151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9102D3E4-5C62-014B-A1F3-8DC45E6971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4638" y="6005513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4D4D5E1F-06A8-BE4B-BA40-78CB1581A1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4638" y="3413125"/>
            <a:ext cx="0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812C1352-D893-694F-A6A8-F2F0E43810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4638" y="34131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89FD0060-410C-4247-A632-6ED82819C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1900" y="3700463"/>
            <a:ext cx="2501685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80808"/>
                </a:solidFill>
                <a:ea typeface="华文新魏" panose="02010800040101010101" pitchFamily="2" charset="-122"/>
              </a:rPr>
              <a:t>Process Conn.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DCD019AC-7240-2A42-A919-C27A39F4E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1900" y="4492626"/>
            <a:ext cx="2501685" cy="360363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80808"/>
                </a:solidFill>
              </a:rPr>
              <a:t>Close connected conn.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8520E485-13A9-414A-AA92-DD5288424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7025" y="5284788"/>
            <a:ext cx="1366838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80808"/>
                </a:solidFill>
                <a:ea typeface="华文新魏" panose="02010800040101010101" pitchFamily="2" charset="-122"/>
              </a:rPr>
              <a:t>Exit</a:t>
            </a:r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33BDB451-77D7-0345-B350-3B02EB567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6163" y="4060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9A6D96D3-0C7D-1F4E-84A7-A17B9FA9FB76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6163" y="48529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F00E2D34-8DEB-674A-98D0-A1EFBAA94D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51838" y="2908300"/>
            <a:ext cx="506412" cy="15128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D3A758C0-8818-5346-B6A9-C862DDF76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1" y="2908301"/>
            <a:ext cx="2495334" cy="360363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80808"/>
                </a:solidFill>
                <a:ea typeface="华文新魏" panose="02010800040101010101" pitchFamily="2" charset="-122"/>
              </a:rPr>
              <a:t>Close  Listening Conn.</a:t>
            </a:r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730281A5-50A4-4642-8CF1-7EC84E025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7750" y="32670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5" name="Text Box 26">
            <a:extLst>
              <a:ext uri="{FF2B5EF4-FFF2-40B4-BE49-F238E27FC236}">
                <a16:creationId xmlns:a16="http://schemas.microsoft.com/office/drawing/2014/main" id="{A9FBAABC-7676-1942-9B3C-B907A308D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26" y="806157"/>
            <a:ext cx="182614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ea typeface="华文新魏" panose="02010800040101010101" pitchFamily="2" charset="-122"/>
              </a:rPr>
              <a:t>Server (parent)</a:t>
            </a:r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06DC4960-3143-4446-B285-F5EE8F7B6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188" y="6292851"/>
            <a:ext cx="2698175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ea typeface="华文新魏" panose="02010800040101010101" pitchFamily="2" charset="-122"/>
              </a:rPr>
              <a:t>TCP concurrent Server</a:t>
            </a:r>
          </a:p>
        </p:txBody>
      </p:sp>
      <p:sp>
        <p:nvSpPr>
          <p:cNvPr id="27" name="Text Box 28">
            <a:extLst>
              <a:ext uri="{FF2B5EF4-FFF2-40B4-BE49-F238E27FC236}">
                <a16:creationId xmlns:a16="http://schemas.microsoft.com/office/drawing/2014/main" id="{D6139087-D2E9-2E48-80AE-2246F5514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6427" y="2426534"/>
            <a:ext cx="1659429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华文新魏" panose="02010800040101010101" pitchFamily="2" charset="-122"/>
              </a:rPr>
              <a:t>Server (child)</a:t>
            </a: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90A63AB7-F85A-C045-A626-C6065D5FC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251743"/>
            <a:ext cx="1366838" cy="360363"/>
          </a:xfrm>
          <a:prstGeom prst="rect">
            <a:avLst/>
          </a:prstGeom>
          <a:solidFill>
            <a:schemeClr val="bg1"/>
          </a:solidFill>
          <a:ln w="9525">
            <a:solidFill>
              <a:srgbClr val="080808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80808"/>
                </a:solidFill>
              </a:rPr>
              <a:t>Socket</a:t>
            </a:r>
          </a:p>
        </p:txBody>
      </p:sp>
      <p:sp>
        <p:nvSpPr>
          <p:cNvPr id="29" name="Line 10">
            <a:extLst>
              <a:ext uri="{FF2B5EF4-FFF2-40B4-BE49-F238E27FC236}">
                <a16:creationId xmlns:a16="http://schemas.microsoft.com/office/drawing/2014/main" id="{4F95E63A-737A-C743-976E-B21BFCCBC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8419" y="16129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449252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5159D-A950-ED4E-B4D4-29151190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函数</a:t>
            </a:r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29E13-802D-7349-A2A7-48EC83D5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9840" y="1056232"/>
            <a:ext cx="4363720" cy="493003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fork</a:t>
            </a:r>
            <a:r>
              <a:rPr lang="zh-CN" altLang="en-US" sz="2400" dirty="0">
                <a:latin typeface="Consolas" panose="020B0609020204030204" pitchFamily="49" charset="0"/>
              </a:rPr>
              <a:t>系统调用创建了一个子进程，子进程基本上是父进程的一个拷贝，这包括可执行代码、堆栈、堆等。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Unix</a:t>
            </a:r>
            <a:r>
              <a:rPr lang="zh-CN" altLang="en-US" sz="2400" dirty="0">
                <a:latin typeface="Consolas" panose="020B0609020204030204" pitchFamily="49" charset="0"/>
              </a:rPr>
              <a:t>通常采用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</a:rPr>
              <a:t>copy-on-write</a:t>
            </a:r>
            <a:r>
              <a:rPr lang="zh-CN" altLang="en-US" sz="2400" dirty="0">
                <a:latin typeface="Consolas" panose="020B0609020204030204" pitchFamily="49" charset="0"/>
              </a:rPr>
              <a:t>的方式实现</a:t>
            </a:r>
            <a:r>
              <a:rPr lang="en-US" altLang="zh-CN" sz="2400" dirty="0">
                <a:latin typeface="Consolas" panose="020B0609020204030204" pitchFamily="49" charset="0"/>
              </a:rPr>
              <a:t>fork</a:t>
            </a:r>
            <a:r>
              <a:rPr lang="zh-CN" altLang="en-US" sz="2400" dirty="0">
                <a:latin typeface="Consolas" panose="020B0609020204030204" pitchFamily="49" charset="0"/>
              </a:rPr>
              <a:t>，父子进程通过共享虚拟内存的页表，只有当父子进程修改它的页表时，才会做拷贝动作。</a:t>
            </a:r>
          </a:p>
          <a:p>
            <a:r>
              <a:rPr lang="zh-CN" altLang="en-US" sz="2400" dirty="0">
                <a:latin typeface="Consolas" panose="020B0609020204030204" pitchFamily="49" charset="0"/>
              </a:rPr>
              <a:t>子进程会继承父进程打开的文件描述符，还会继承父进程的用户组、进程组、当前的工作目录、执行环境等。</a:t>
            </a:r>
          </a:p>
          <a:p>
            <a:r>
              <a:rPr lang="zh-CN" altLang="en-US" sz="2400" dirty="0">
                <a:latin typeface="Consolas" panose="020B0609020204030204" pitchFamily="49" charset="0"/>
              </a:rPr>
              <a:t>但是，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子进程拥有自己的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</a:rPr>
              <a:t>PID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、子进程的信号处理函数也会按照缺省方式初始化</a:t>
            </a:r>
            <a:r>
              <a:rPr lang="zh-CN" altLang="en-US" sz="2400" dirty="0">
                <a:latin typeface="Consolas" panose="020B0609020204030204" pitchFamily="49" charset="0"/>
              </a:rPr>
              <a:t>、子进程不会继承父进程的定时器，子进程的信号量也会被初始化。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92"/>
          <a:stretch/>
        </p:blipFill>
        <p:spPr>
          <a:xfrm>
            <a:off x="87947" y="1277727"/>
            <a:ext cx="7389813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1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610771" y="912168"/>
            <a:ext cx="1073032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+mn-ea"/>
                <a:ea typeface="+mn-ea"/>
              </a:rPr>
              <a:t>fork</a:t>
            </a:r>
            <a:r>
              <a:rPr lang="zh-CN" altLang="en-US" sz="2800" dirty="0">
                <a:latin typeface="+mn-ea"/>
                <a:ea typeface="+mn-ea"/>
              </a:rPr>
              <a:t>函数返回一个整型的</a:t>
            </a:r>
            <a:r>
              <a:rPr lang="en-US" altLang="zh-CN" sz="2800" dirty="0">
                <a:latin typeface="+mn-ea"/>
                <a:ea typeface="+mn-ea"/>
              </a:rPr>
              <a:t>PID</a:t>
            </a:r>
            <a:r>
              <a:rPr lang="zh-CN" altLang="en-US" sz="2800" dirty="0">
                <a:latin typeface="+mn-ea"/>
                <a:ea typeface="+mn-ea"/>
              </a:rPr>
              <a:t>，父进程得到的是子进程的</a:t>
            </a:r>
            <a:r>
              <a:rPr lang="en-US" altLang="zh-CN" sz="2800" dirty="0">
                <a:latin typeface="+mn-ea"/>
                <a:ea typeface="+mn-ea"/>
              </a:rPr>
              <a:t>PID</a:t>
            </a:r>
            <a:r>
              <a:rPr lang="zh-CN" altLang="en-US" sz="2800" dirty="0">
                <a:latin typeface="+mn-ea"/>
                <a:ea typeface="+mn-ea"/>
              </a:rPr>
              <a:t>，子进程得到的是</a:t>
            </a:r>
            <a:r>
              <a:rPr lang="en-US" altLang="zh-CN" sz="2800" dirty="0">
                <a:latin typeface="+mn-ea"/>
                <a:ea typeface="+mn-ea"/>
              </a:rPr>
              <a:t>0</a:t>
            </a:r>
            <a:r>
              <a:rPr lang="zh-CN" altLang="en-US" sz="2800" dirty="0">
                <a:latin typeface="+mn-ea"/>
                <a:ea typeface="+mn-ea"/>
              </a:rPr>
              <a:t>。由此可判断当前进程是父进程还是子进程</a:t>
            </a:r>
            <a:r>
              <a:rPr lang="zh-CN" altLang="en-US" dirty="0">
                <a:latin typeface="+mn-ea"/>
                <a:ea typeface="+mn-ea"/>
              </a:rPr>
              <a:t>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D495915-0317-002C-637D-63685EDF743C}"/>
              </a:ext>
            </a:extLst>
          </p:cNvPr>
          <p:cNvGrpSpPr/>
          <p:nvPr/>
        </p:nvGrpSpPr>
        <p:grpSpPr>
          <a:xfrm>
            <a:off x="2133600" y="2101504"/>
            <a:ext cx="8267700" cy="4324696"/>
            <a:chOff x="2590800" y="2177704"/>
            <a:chExt cx="8267700" cy="4324696"/>
          </a:xfrm>
        </p:grpSpPr>
        <p:sp>
          <p:nvSpPr>
            <p:cNvPr id="16395" name="Text Box 11"/>
            <p:cNvSpPr txBox="1">
              <a:spLocks noChangeArrowheads="1"/>
            </p:cNvSpPr>
            <p:nvPr/>
          </p:nvSpPr>
          <p:spPr bwMode="auto">
            <a:xfrm>
              <a:off x="8115300" y="2819400"/>
              <a:ext cx="2235199" cy="1938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pid = fork();</a:t>
              </a:r>
            </a:p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if (pid == 0) {</a:t>
              </a:r>
            </a:p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    /* </a:t>
              </a:r>
              <a:r>
                <a:rPr lang="zh-CN" altLang="en-US" sz="2000" b="1">
                  <a:latin typeface="+mn-ea"/>
                  <a:ea typeface="+mn-ea"/>
                </a:rPr>
                <a:t>子进程 *</a:t>
              </a:r>
              <a:r>
                <a:rPr lang="en-US" altLang="zh-CN" sz="2000" b="1">
                  <a:latin typeface="+mn-ea"/>
                  <a:ea typeface="+mn-ea"/>
                </a:rPr>
                <a:t>/</a:t>
              </a:r>
            </a:p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} else {</a:t>
              </a:r>
            </a:p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    /* </a:t>
              </a:r>
              <a:r>
                <a:rPr lang="zh-CN" altLang="en-US" sz="2000" b="1">
                  <a:latin typeface="+mn-ea"/>
                  <a:ea typeface="+mn-ea"/>
                </a:rPr>
                <a:t>父进程 *</a:t>
              </a:r>
              <a:r>
                <a:rPr lang="en-US" altLang="zh-CN" sz="2000" b="1">
                  <a:latin typeface="+mn-ea"/>
                  <a:ea typeface="+mn-ea"/>
                </a:rPr>
                <a:t>/</a:t>
              </a:r>
            </a:p>
            <a:p>
              <a:pPr eaLnBrk="1" hangingPunct="1"/>
              <a:r>
                <a:rPr lang="en-US" altLang="zh-CN" sz="2000" b="1">
                  <a:latin typeface="+mn-ea"/>
                  <a:ea typeface="+mn-ea"/>
                </a:rPr>
                <a:t>}</a:t>
              </a:r>
            </a:p>
          </p:txBody>
        </p:sp>
        <p:sp>
          <p:nvSpPr>
            <p:cNvPr id="16406" name="Rectangle 22"/>
            <p:cNvSpPr>
              <a:spLocks noChangeArrowheads="1"/>
            </p:cNvSpPr>
            <p:nvPr/>
          </p:nvSpPr>
          <p:spPr bwMode="auto">
            <a:xfrm>
              <a:off x="5410200" y="2768600"/>
              <a:ext cx="1828800" cy="3733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07" name="Rectangle 23"/>
            <p:cNvSpPr>
              <a:spLocks noChangeArrowheads="1"/>
            </p:cNvSpPr>
            <p:nvPr/>
          </p:nvSpPr>
          <p:spPr bwMode="auto">
            <a:xfrm>
              <a:off x="5410200" y="2768600"/>
              <a:ext cx="1828800" cy="838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latin typeface="+mn-ea"/>
                  <a:ea typeface="+mn-ea"/>
                </a:rPr>
                <a:t>堆栈</a:t>
              </a:r>
            </a:p>
          </p:txBody>
        </p:sp>
        <p:sp>
          <p:nvSpPr>
            <p:cNvPr id="16409" name="Rectangle 25"/>
            <p:cNvSpPr>
              <a:spLocks noChangeArrowheads="1"/>
            </p:cNvSpPr>
            <p:nvPr/>
          </p:nvSpPr>
          <p:spPr bwMode="auto">
            <a:xfrm>
              <a:off x="5410200" y="4216400"/>
              <a:ext cx="1828800" cy="1143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latin typeface="+mn-ea"/>
                  <a:ea typeface="+mn-ea"/>
                </a:rPr>
                <a:t>代码</a:t>
              </a:r>
            </a:p>
          </p:txBody>
        </p:sp>
        <p:sp>
          <p:nvSpPr>
            <p:cNvPr id="16411" name="Text Box 27"/>
            <p:cNvSpPr txBox="1">
              <a:spLocks noChangeArrowheads="1"/>
            </p:cNvSpPr>
            <p:nvPr/>
          </p:nvSpPr>
          <p:spPr bwMode="auto">
            <a:xfrm>
              <a:off x="5777291" y="2177704"/>
              <a:ext cx="100219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latin typeface="+mn-ea"/>
                  <a:ea typeface="+mn-ea"/>
                </a:rPr>
                <a:t>进程</a:t>
              </a:r>
              <a:r>
                <a:rPr lang="en-US" altLang="zh-CN" sz="2400" b="1">
                  <a:latin typeface="+mn-ea"/>
                  <a:ea typeface="+mn-ea"/>
                </a:rPr>
                <a:t>P</a:t>
              </a:r>
            </a:p>
          </p:txBody>
        </p:sp>
        <p:sp>
          <p:nvSpPr>
            <p:cNvPr id="16412" name="Line 28"/>
            <p:cNvSpPr>
              <a:spLocks noChangeShapeType="1"/>
            </p:cNvSpPr>
            <p:nvPr/>
          </p:nvSpPr>
          <p:spPr bwMode="auto">
            <a:xfrm flipV="1">
              <a:off x="7239000" y="3543300"/>
              <a:ext cx="8763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6413" name="Line 29"/>
            <p:cNvSpPr>
              <a:spLocks noChangeShapeType="1"/>
            </p:cNvSpPr>
            <p:nvPr/>
          </p:nvSpPr>
          <p:spPr bwMode="auto">
            <a:xfrm flipH="1">
              <a:off x="9410700" y="2286000"/>
              <a:ext cx="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6414" name="Rectangle 30"/>
            <p:cNvSpPr>
              <a:spLocks noChangeArrowheads="1"/>
            </p:cNvSpPr>
            <p:nvPr/>
          </p:nvSpPr>
          <p:spPr bwMode="auto">
            <a:xfrm>
              <a:off x="2590800" y="2768600"/>
              <a:ext cx="1828800" cy="3733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15" name="Rectangle 31"/>
            <p:cNvSpPr>
              <a:spLocks noChangeArrowheads="1"/>
            </p:cNvSpPr>
            <p:nvPr/>
          </p:nvSpPr>
          <p:spPr bwMode="auto">
            <a:xfrm>
              <a:off x="2590800" y="2768600"/>
              <a:ext cx="1828800" cy="838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latin typeface="+mn-ea"/>
                  <a:ea typeface="+mn-ea"/>
                </a:rPr>
                <a:t>堆栈</a:t>
              </a:r>
            </a:p>
          </p:txBody>
        </p:sp>
        <p:sp>
          <p:nvSpPr>
            <p:cNvPr id="16416" name="Rectangle 32"/>
            <p:cNvSpPr>
              <a:spLocks noChangeArrowheads="1"/>
            </p:cNvSpPr>
            <p:nvPr/>
          </p:nvSpPr>
          <p:spPr bwMode="auto">
            <a:xfrm>
              <a:off x="2590800" y="4216400"/>
              <a:ext cx="4648200" cy="1143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latin typeface="+mn-ea"/>
                  <a:ea typeface="+mn-ea"/>
                </a:rPr>
                <a:t>代码共用</a:t>
              </a:r>
            </a:p>
          </p:txBody>
        </p:sp>
        <p:sp>
          <p:nvSpPr>
            <p:cNvPr id="16417" name="Text Box 33"/>
            <p:cNvSpPr txBox="1">
              <a:spLocks noChangeArrowheads="1"/>
            </p:cNvSpPr>
            <p:nvPr/>
          </p:nvSpPr>
          <p:spPr bwMode="auto">
            <a:xfrm>
              <a:off x="3037017" y="2207568"/>
              <a:ext cx="100700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latin typeface="+mn-ea"/>
                  <a:ea typeface="+mn-ea"/>
                </a:rPr>
                <a:t>进程</a:t>
              </a:r>
              <a:r>
                <a:rPr lang="en-US" altLang="zh-CN" sz="2400" b="1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16418" name="Line 34"/>
            <p:cNvSpPr>
              <a:spLocks noChangeShapeType="1"/>
            </p:cNvSpPr>
            <p:nvPr/>
          </p:nvSpPr>
          <p:spPr bwMode="auto">
            <a:xfrm flipH="1">
              <a:off x="4115657" y="2412567"/>
              <a:ext cx="1433034" cy="77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16419" name="Line 35"/>
            <p:cNvSpPr>
              <a:spLocks noChangeShapeType="1"/>
            </p:cNvSpPr>
            <p:nvPr/>
          </p:nvSpPr>
          <p:spPr bwMode="auto">
            <a:xfrm>
              <a:off x="8343900" y="2286000"/>
              <a:ext cx="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6420" name="Line 36"/>
            <p:cNvSpPr>
              <a:spLocks noChangeShapeType="1"/>
            </p:cNvSpPr>
            <p:nvPr/>
          </p:nvSpPr>
          <p:spPr bwMode="auto">
            <a:xfrm flipH="1">
              <a:off x="10477500" y="3632200"/>
              <a:ext cx="381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6421" name="Line 37"/>
            <p:cNvSpPr>
              <a:spLocks noChangeShapeType="1"/>
            </p:cNvSpPr>
            <p:nvPr/>
          </p:nvSpPr>
          <p:spPr bwMode="auto">
            <a:xfrm flipH="1">
              <a:off x="10477500" y="4267200"/>
              <a:ext cx="381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90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8C300-0590-5441-9897-3871023B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简单多进程服务器范例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DD391D-EF46-8E4C-84EE-F74257491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1687"/>
            <a:ext cx="4949372" cy="1353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dirty="0"/>
              <a:t>From:《Unix</a:t>
            </a:r>
            <a:r>
              <a:rPr kumimoji="1" lang="zh-CN" altLang="en-US" sz="2000" dirty="0"/>
              <a:t>网络编程</a:t>
            </a:r>
            <a:r>
              <a:rPr kumimoji="1" lang="en-US" altLang="zh-CN" sz="2000" dirty="0"/>
              <a:t>》</a:t>
            </a:r>
            <a:r>
              <a:rPr kumimoji="1" lang="zh-CN" altLang="en-US" sz="2000" dirty="0"/>
              <a:t>源码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unpv13e/</a:t>
            </a:r>
            <a:r>
              <a:rPr kumimoji="1" lang="en-US" altLang="zh-CN" sz="2000" dirty="0" err="1"/>
              <a:t>tcpcliserv</a:t>
            </a:r>
            <a:r>
              <a:rPr kumimoji="1" lang="en-US" altLang="zh-CN" sz="2000" dirty="0"/>
              <a:t>/tcpserv01.c</a:t>
            </a: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60408F-DFEB-694B-BA0D-107EC41B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4" y="0"/>
            <a:ext cx="587828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464AE3-54F7-5648-AC4B-1AFDEC581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92" y="1451495"/>
            <a:ext cx="4159225" cy="336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71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166113-3C64-1A90-F8D4-9C5F2C70A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79" t="51259" r="29687"/>
          <a:stretch/>
        </p:blipFill>
        <p:spPr>
          <a:xfrm>
            <a:off x="2774981" y="4581848"/>
            <a:ext cx="6642038" cy="20701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5CA7B7-7BB8-6269-A77D-CB40FAE55C46}"/>
              </a:ext>
            </a:extLst>
          </p:cNvPr>
          <p:cNvSpPr txBox="1"/>
          <p:nvPr/>
        </p:nvSpPr>
        <p:spPr>
          <a:xfrm>
            <a:off x="660400" y="551934"/>
            <a:ext cx="10452100" cy="2201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/>
              <a:t>示例</a:t>
            </a:r>
            <a:r>
              <a:rPr lang="en-US" altLang="zh-CN" sz="3200" b="1" dirty="0"/>
              <a:t>2</a:t>
            </a:r>
            <a:r>
              <a:rPr lang="zh-CN" altLang="en-US" sz="3200" b="1" dirty="0"/>
              <a:t>：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客户端用</a:t>
            </a:r>
            <a:r>
              <a:rPr lang="en-US" altLang="zh-CN" sz="2800" dirty="0"/>
              <a:t>TCP</a:t>
            </a:r>
            <a:r>
              <a:rPr lang="zh-CN" altLang="en-US" sz="2800" dirty="0"/>
              <a:t>连接到服务器，然后发送消息给服务器。服务器收到后，打印消息，并消息的长度返回给客户端。服务器端使用了多进程：每个子进程在打印消息时都会列出自己进程</a:t>
            </a:r>
            <a:r>
              <a:rPr lang="en-US" altLang="zh-CN" sz="2800" dirty="0"/>
              <a:t>PID</a:t>
            </a:r>
            <a:r>
              <a:rPr lang="zh-CN" altLang="en-US" sz="2800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5B3E1C-65A1-987D-EB2E-CD72C109D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354" b="63969"/>
          <a:stretch/>
        </p:blipFill>
        <p:spPr>
          <a:xfrm>
            <a:off x="160221" y="3019749"/>
            <a:ext cx="5878597" cy="14310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98F2D1-985B-D993-0F03-C6A0BFF57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17" r="10937" b="64095"/>
          <a:stretch/>
        </p:blipFill>
        <p:spPr>
          <a:xfrm>
            <a:off x="6153182" y="3024760"/>
            <a:ext cx="5878597" cy="14260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40F4E22-037C-F766-A43D-6DE6834DCF62}"/>
              </a:ext>
            </a:extLst>
          </p:cNvPr>
          <p:cNvSpPr txBox="1"/>
          <p:nvPr/>
        </p:nvSpPr>
        <p:spPr>
          <a:xfrm>
            <a:off x="0" y="4610268"/>
            <a:ext cx="2927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第6章课堂示例代码</a:t>
            </a:r>
            <a:endParaRPr lang="en-US" altLang="zh-CN" dirty="0"/>
          </a:p>
          <a:p>
            <a:pPr algn="ctr"/>
            <a:r>
              <a:rPr lang="zh-CN" altLang="en-US" dirty="0"/>
              <a:t>02-client02.c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C17B59-E4D8-8A27-0248-A7BB8918A72C}"/>
              </a:ext>
            </a:extLst>
          </p:cNvPr>
          <p:cNvSpPr txBox="1"/>
          <p:nvPr/>
        </p:nvSpPr>
        <p:spPr>
          <a:xfrm>
            <a:off x="9264619" y="5956466"/>
            <a:ext cx="2927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第6章课堂示例代码</a:t>
            </a:r>
            <a:endParaRPr lang="en-US" altLang="zh-CN" dirty="0"/>
          </a:p>
          <a:p>
            <a:pPr algn="ctr"/>
            <a:r>
              <a:rPr lang="zh-CN" altLang="en-US" dirty="0"/>
              <a:t>02-</a:t>
            </a:r>
            <a:r>
              <a:rPr lang="en-US" altLang="zh-CN" dirty="0"/>
              <a:t>server</a:t>
            </a:r>
            <a:r>
              <a:rPr lang="zh-CN" altLang="en-US" dirty="0"/>
              <a:t>02.c</a:t>
            </a:r>
          </a:p>
        </p:txBody>
      </p:sp>
    </p:spTree>
    <p:extLst>
      <p:ext uri="{BB962C8B-B14F-4D97-AF65-F5344CB8AC3E}">
        <p14:creationId xmlns:p14="http://schemas.microsoft.com/office/powerpoint/2010/main" val="61897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5BE04-6777-0D40-AFA5-E58D7570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字节序</a:t>
            </a:r>
            <a:endParaRPr kumimoji="1" lang="zh-CN" altLang="en-US" sz="3600" i="1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66C2BA-013D-BB45-AD5C-4EE99CB57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" b="1" dirty="0"/>
              <a:t>字节</a:t>
            </a:r>
            <a:r>
              <a:rPr lang="en-US" altLang="zh-CN" sz="2400" b="1" i="1" dirty="0">
                <a:solidFill>
                  <a:srgbClr val="C00000"/>
                </a:solidFill>
              </a:rPr>
              <a:t>(</a:t>
            </a:r>
            <a:r>
              <a:rPr lang="en" altLang="zh-CN" sz="2400" b="1" i="1" dirty="0">
                <a:solidFill>
                  <a:srgbClr val="C00000"/>
                </a:solidFill>
              </a:rPr>
              <a:t>Byte</a:t>
            </a:r>
            <a:r>
              <a:rPr lang="en-US" altLang="zh-CN" sz="2400" b="1" i="1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zh-CN" altLang="en-US" dirty="0"/>
              <a:t>传输和存储信息的最小单位。</a:t>
            </a:r>
          </a:p>
          <a:p>
            <a:pPr lvl="1"/>
            <a:r>
              <a:rPr lang="zh-CN" altLang="en-US" dirty="0"/>
              <a:t>各种数据类型，都是由字节构成。</a:t>
            </a:r>
          </a:p>
          <a:p>
            <a:r>
              <a:rPr lang="zh-CN" altLang="en-US" b="1" dirty="0"/>
              <a:t>主机字节序</a:t>
            </a:r>
            <a:r>
              <a:rPr lang="en-US" altLang="zh-CN" sz="2400" b="1" i="1" dirty="0">
                <a:solidFill>
                  <a:srgbClr val="C00000"/>
                </a:solidFill>
              </a:rPr>
              <a:t>(</a:t>
            </a:r>
            <a:r>
              <a:rPr lang="en" altLang="zh-CN" sz="2400" b="1" i="1" dirty="0">
                <a:solidFill>
                  <a:srgbClr val="C00000"/>
                </a:solidFill>
              </a:rPr>
              <a:t>Big-Endian </a:t>
            </a:r>
            <a:r>
              <a:rPr lang="en-US" altLang="zh-CN" sz="2400" b="1" i="1" dirty="0">
                <a:solidFill>
                  <a:srgbClr val="C00000"/>
                </a:solidFill>
              </a:rPr>
              <a:t>| </a:t>
            </a:r>
            <a:r>
              <a:rPr lang="en" altLang="zh-CN" sz="2400" b="1" i="1" dirty="0">
                <a:solidFill>
                  <a:srgbClr val="C00000"/>
                </a:solidFill>
              </a:rPr>
              <a:t>Little-Endian</a:t>
            </a:r>
            <a:r>
              <a:rPr lang="en-US" altLang="zh-CN" sz="2400" b="1" i="1" dirty="0">
                <a:solidFill>
                  <a:srgbClr val="C00000"/>
                </a:solidFill>
              </a:rPr>
              <a:t>)</a:t>
            </a:r>
            <a:endParaRPr lang="en" altLang="zh-CN" sz="2400" b="1" i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不同类型的机器处理数据时，会按特定的字节排列顺序读取存储器。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5B2C0-80F2-0C42-AB75-835FF284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19" y="4567668"/>
            <a:ext cx="4436534" cy="1216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A3091C-01BE-8141-9D1C-F0B4D998C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697" y="4567668"/>
            <a:ext cx="4436534" cy="12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0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1F201-EF9D-AE45-B402-333EF35B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356394"/>
            <a:ext cx="9438416" cy="788738"/>
          </a:xfrm>
        </p:spPr>
        <p:txBody>
          <a:bodyPr/>
          <a:lstStyle/>
          <a:p>
            <a:r>
              <a:rPr lang="zh-CN" altLang="en-US" dirty="0"/>
              <a:t>僵尸进程</a:t>
            </a:r>
            <a:r>
              <a:rPr lang="en-US" altLang="zh-CN" dirty="0"/>
              <a:t>*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ABF35-7DFA-8D48-A51D-3C50BD9E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887"/>
            <a:ext cx="10515600" cy="5302619"/>
          </a:xfrm>
        </p:spPr>
        <p:txBody>
          <a:bodyPr>
            <a:normAutofit/>
          </a:bodyPr>
          <a:lstStyle/>
          <a:p>
            <a:r>
              <a:rPr lang="zh-CN" altLang="en-US" sz="3200" b="0" i="0" dirty="0">
                <a:solidFill>
                  <a:srgbClr val="4D4D4D"/>
                </a:solidFill>
                <a:effectLst/>
                <a:latin typeface="+mn-ea"/>
              </a:rPr>
              <a:t>子进程退出时，内核释放进程所有资源，但仍保留了一些信息（如进程号</a:t>
            </a:r>
            <a:r>
              <a:rPr lang="en-US" altLang="zh-CN" sz="3200" b="0" i="0" dirty="0" err="1">
                <a:solidFill>
                  <a:srgbClr val="4D4D4D"/>
                </a:solidFill>
                <a:effectLst/>
                <a:latin typeface="+mn-ea"/>
              </a:rPr>
              <a:t>pid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ea"/>
              </a:rPr>
              <a:t> 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ea"/>
              </a:rPr>
              <a:t>退出状态 运行时间等），以便父进程使用。这些保留的信息直到父进程通过调用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ea"/>
              </a:rPr>
              <a:t>wait/</a:t>
            </a:r>
            <a:r>
              <a:rPr lang="en-US" altLang="zh-CN" sz="3200" b="0" i="0" dirty="0" err="1">
                <a:solidFill>
                  <a:srgbClr val="4D4D4D"/>
                </a:solidFill>
                <a:effectLst/>
                <a:latin typeface="+mn-ea"/>
              </a:rPr>
              <a:t>waitpid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ea"/>
              </a:rPr>
              <a:t>时才会释放。</a:t>
            </a:r>
            <a:endParaRPr lang="en-US" altLang="zh-CN" sz="3200" dirty="0">
              <a:latin typeface="+mn-ea"/>
            </a:endParaRPr>
          </a:p>
          <a:p>
            <a:r>
              <a:rPr lang="zh-CN" altLang="en-US" sz="3200" dirty="0">
                <a:latin typeface="+mn-ea"/>
              </a:rPr>
              <a:t>如果父进程未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ea"/>
              </a:rPr>
              <a:t>调用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ea"/>
              </a:rPr>
              <a:t>wait/</a:t>
            </a:r>
            <a:r>
              <a:rPr lang="en-US" altLang="zh-CN" sz="3200" b="0" i="0" dirty="0" err="1">
                <a:solidFill>
                  <a:srgbClr val="4D4D4D"/>
                </a:solidFill>
                <a:effectLst/>
                <a:latin typeface="+mn-ea"/>
              </a:rPr>
              <a:t>waitpid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ea"/>
              </a:rPr>
              <a:t>处理，则这些信息一直存在，成为“僵尸进程”，占用资源。</a:t>
            </a:r>
            <a:endParaRPr lang="en-US" altLang="zh-CN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8793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A888F-1B9C-7A49-A375-62DA3DD7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僵尸进程</a:t>
            </a:r>
            <a:r>
              <a:rPr lang="en-US" altLang="zh-CN" dirty="0"/>
              <a:t>*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F5629-F6F5-9B41-A850-5ACC5E634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</a:rPr>
              <a:t>解决方法：</a:t>
            </a:r>
            <a:endParaRPr lang="en-US" altLang="zh-CN" b="1" dirty="0">
              <a:latin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）父进程直接</a:t>
            </a:r>
            <a:r>
              <a:rPr lang="zh-CN" altLang="en-US" sz="2400" b="0" i="0" dirty="0">
                <a:effectLst/>
                <a:latin typeface="+mn-ea"/>
              </a:rPr>
              <a:t>调用</a:t>
            </a:r>
            <a:r>
              <a:rPr lang="en-US" altLang="zh-CN" sz="2400" b="0" i="0" dirty="0">
                <a:effectLst/>
                <a:latin typeface="+mn-ea"/>
              </a:rPr>
              <a:t>wait/</a:t>
            </a:r>
            <a:r>
              <a:rPr lang="en-US" altLang="zh-CN" sz="2400" b="0" i="0" dirty="0" err="1">
                <a:effectLst/>
                <a:latin typeface="+mn-ea"/>
              </a:rPr>
              <a:t>waitpid</a:t>
            </a:r>
            <a:r>
              <a:rPr lang="en-US" altLang="zh-CN" sz="2400" b="0" i="0" dirty="0">
                <a:effectLst/>
                <a:latin typeface="+mn-ea"/>
              </a:rPr>
              <a:t>——</a:t>
            </a:r>
            <a:r>
              <a:rPr lang="zh-CN" altLang="en-US" sz="2400" b="0" i="0" dirty="0">
                <a:effectLst/>
                <a:latin typeface="+mn-ea"/>
              </a:rPr>
              <a:t>会导致父进程被挂起（父进程不繁忙时可使用之）</a:t>
            </a:r>
            <a:endParaRPr lang="en-US" altLang="zh-CN" sz="2400" b="0" i="0" dirty="0">
              <a:effectLst/>
              <a:latin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）父进程先于子进程结束</a:t>
            </a:r>
            <a:r>
              <a:rPr lang="en-US" altLang="zh-CN" sz="2400" dirty="0">
                <a:latin typeface="+mn-ea"/>
              </a:rPr>
              <a:t>——</a:t>
            </a:r>
            <a:r>
              <a:rPr lang="zh-CN" altLang="en-US" sz="2400" dirty="0">
                <a:latin typeface="+mn-ea"/>
              </a:rPr>
              <a:t>此时子进程成为孤儿进程，会被过继给</a:t>
            </a:r>
            <a:r>
              <a:rPr lang="en-US" altLang="zh-CN" sz="2400" dirty="0" err="1">
                <a:latin typeface="+mn-ea"/>
              </a:rPr>
              <a:t>init</a:t>
            </a:r>
            <a:r>
              <a:rPr lang="zh-CN" altLang="en-US" sz="2400" dirty="0">
                <a:latin typeface="+mn-ea"/>
              </a:rPr>
              <a:t>进程，不再会成为僵尸</a:t>
            </a:r>
            <a:endParaRPr lang="en-US" altLang="zh-CN" sz="2400" dirty="0">
              <a:latin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）</a:t>
            </a:r>
            <a:r>
              <a:rPr lang="zh-CN" altLang="en-US" sz="2400" b="0" i="0" dirty="0">
                <a:effectLst/>
                <a:latin typeface="+mn-ea"/>
              </a:rPr>
              <a:t>使用信号函数</a:t>
            </a:r>
            <a:r>
              <a:rPr lang="en-US" altLang="zh-CN" sz="2400" b="0" i="0" dirty="0">
                <a:effectLst/>
                <a:latin typeface="+mn-ea"/>
              </a:rPr>
              <a:t>signal/</a:t>
            </a:r>
            <a:r>
              <a:rPr lang="en-US" altLang="zh-CN" sz="2400" b="0" i="0" dirty="0" err="1">
                <a:effectLst/>
                <a:latin typeface="+mn-ea"/>
              </a:rPr>
              <a:t>sigaction</a:t>
            </a:r>
            <a:r>
              <a:rPr lang="zh-CN" altLang="en-US" sz="2400" b="0" i="0" dirty="0">
                <a:effectLst/>
                <a:latin typeface="+mn-ea"/>
              </a:rPr>
              <a:t>，为</a:t>
            </a:r>
            <a:r>
              <a:rPr lang="en-US" altLang="zh-CN" sz="2400" b="0" i="0" dirty="0">
                <a:effectLst/>
                <a:latin typeface="+mn-ea"/>
              </a:rPr>
              <a:t>SIGCHLD</a:t>
            </a:r>
            <a:r>
              <a:rPr lang="zh-CN" altLang="en-US" sz="2400" b="0" i="0" dirty="0">
                <a:effectLst/>
                <a:latin typeface="+mn-ea"/>
              </a:rPr>
              <a:t>设置</a:t>
            </a:r>
            <a:r>
              <a:rPr lang="en-US" altLang="zh-CN" sz="2400" b="0" i="0" dirty="0">
                <a:effectLst/>
                <a:latin typeface="+mn-ea"/>
              </a:rPr>
              <a:t>wait wait/</a:t>
            </a:r>
            <a:r>
              <a:rPr lang="en-US" altLang="zh-CN" sz="2400" b="0" i="0" dirty="0" err="1">
                <a:effectLst/>
                <a:latin typeface="+mn-ea"/>
              </a:rPr>
              <a:t>waitpid</a:t>
            </a:r>
            <a:r>
              <a:rPr lang="zh-CN" altLang="en-US" sz="2400" b="0" i="0" dirty="0">
                <a:effectLst/>
                <a:latin typeface="+mn-ea"/>
              </a:rPr>
              <a:t>处理函数。子进程结束后，父进程会收到子进程结束的信号，并调用</a:t>
            </a:r>
            <a:r>
              <a:rPr lang="en-US" altLang="zh-CN" sz="2400" b="0" i="0" dirty="0">
                <a:effectLst/>
                <a:latin typeface="+mn-ea"/>
              </a:rPr>
              <a:t>wait/</a:t>
            </a:r>
            <a:r>
              <a:rPr lang="en-US" altLang="zh-CN" sz="2400" b="0" i="0" dirty="0" err="1">
                <a:effectLst/>
                <a:latin typeface="+mn-ea"/>
              </a:rPr>
              <a:t>waitpid</a:t>
            </a:r>
            <a:r>
              <a:rPr lang="zh-CN" altLang="en-US" sz="2400" b="0" i="0" dirty="0">
                <a:effectLst/>
                <a:latin typeface="+mn-ea"/>
              </a:rPr>
              <a:t>回收子进程的资源。</a:t>
            </a:r>
            <a:endParaRPr kumimoji="1" lang="zh-CN" altLang="en-US" sz="2400" dirty="0">
              <a:latin typeface="+mn-ea"/>
            </a:endParaRPr>
          </a:p>
          <a:p>
            <a:pPr marL="0" lvl="1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+mn-ea"/>
              </a:rPr>
              <a:t>        如果父进程不关心子进程什么时候结束，那么可以用</a:t>
            </a:r>
            <a:r>
              <a:rPr lang="en-US" altLang="zh-CN" dirty="0">
                <a:latin typeface="+mn-ea"/>
              </a:rPr>
              <a:t>signal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SIGCHLD,SIG_IGN</a:t>
            </a:r>
            <a:r>
              <a:rPr lang="zh-CN" altLang="en-US" dirty="0">
                <a:latin typeface="+mn-ea"/>
              </a:rPr>
              <a:t>） 通知内核，自己对子进程的结束不感兴趣，那么子进程结束后，内核会回收， 并不再给父进程发送信号。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144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44488-6E23-FD4A-92C6-03332DD3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信号与</a:t>
            </a:r>
            <a:r>
              <a:rPr lang="en-US" altLang="zh-CN" dirty="0"/>
              <a:t>wait/</a:t>
            </a:r>
            <a:r>
              <a:rPr lang="en-US" altLang="zh-CN" dirty="0" err="1"/>
              <a:t>waitpid</a:t>
            </a:r>
            <a:r>
              <a:rPr lang="en-US" altLang="zh-CN" dirty="0"/>
              <a:t> *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A9D25-75DB-FB4F-8267-70714198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</a:rPr>
              <a:t>信号</a:t>
            </a:r>
          </a:p>
          <a:p>
            <a:pPr lvl="1"/>
            <a:r>
              <a:rPr lang="zh-CN" altLang="en-US" sz="2000" dirty="0">
                <a:latin typeface="Microsoft YaHei UI" panose="020B0503020204020204" pitchFamily="34" charset="-122"/>
              </a:rPr>
              <a:t>信号是进程的通知事件，或者称为“软件中断”，它是异步发生的。也就是说进程不可能事先知道信号何时会发生。</a:t>
            </a:r>
          </a:p>
          <a:p>
            <a:pPr lvl="2"/>
            <a:r>
              <a:rPr lang="zh-CN" altLang="en-US" dirty="0">
                <a:latin typeface="Microsoft YaHei UI" panose="020B0503020204020204" pitchFamily="34" charset="-122"/>
              </a:rPr>
              <a:t>软中断机理，操作系统对硬件中断的一种模拟</a:t>
            </a:r>
            <a:endParaRPr lang="en-US" altLang="zh-CN" dirty="0">
              <a:latin typeface="Microsoft YaHei UI" panose="020B0503020204020204" pitchFamily="34" charset="-122"/>
            </a:endParaRPr>
          </a:p>
          <a:p>
            <a:r>
              <a:rPr lang="zh-CN" altLang="en-US" sz="2400" dirty="0"/>
              <a:t>信号触发的时机：</a:t>
            </a:r>
          </a:p>
          <a:p>
            <a:pPr lvl="1"/>
            <a:r>
              <a:rPr lang="zh-CN" altLang="en-US" sz="1800" dirty="0"/>
              <a:t>从系统调用返回到进程空间之前</a:t>
            </a:r>
          </a:p>
          <a:p>
            <a:pPr lvl="1"/>
            <a:r>
              <a:rPr lang="zh-CN" altLang="en-US" sz="1800" dirty="0"/>
              <a:t>由于信号触发，主动将阻塞的进程唤醒</a:t>
            </a:r>
            <a:endParaRPr lang="en-US" altLang="zh-CN" sz="1800" dirty="0"/>
          </a:p>
          <a:p>
            <a:pPr lvl="2"/>
            <a:endParaRPr lang="zh-CN" altLang="en-US" sz="2400" dirty="0">
              <a:latin typeface="Microsoft YaHei UI" panose="020B0503020204020204" pitchFamily="34" charset="-122"/>
            </a:endParaRPr>
          </a:p>
          <a:p>
            <a:pPr lvl="3"/>
            <a:endParaRPr lang="en-US" altLang="zh-CN" dirty="0">
              <a:latin typeface="Microsoft YaHei UI" panose="020B0503020204020204" pitchFamily="34" charset="-122"/>
            </a:endParaRPr>
          </a:p>
          <a:p>
            <a:endParaRPr kumimoji="1"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8731DA-A68B-0644-A7C6-D40116A7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37" y="3362821"/>
            <a:ext cx="4918363" cy="252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5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01858" y="40359"/>
            <a:ext cx="9601200" cy="1143000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+mn-ea"/>
                <a:ea typeface="+mn-ea"/>
              </a:rPr>
              <a:t>Linux</a:t>
            </a:r>
            <a:r>
              <a:rPr lang="zh-CN" altLang="en-US" sz="3600" dirty="0">
                <a:solidFill>
                  <a:schemeClr val="tx1"/>
                </a:solidFill>
                <a:latin typeface="+mn-ea"/>
                <a:ea typeface="+mn-ea"/>
              </a:rPr>
              <a:t>支持的信号列表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F392DD00-F776-444C-9951-BDC47B760C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9754" y="4553531"/>
            <a:ext cx="10720388" cy="195421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dirty="0"/>
              <a:t>列表中，编号为</a:t>
            </a:r>
            <a:r>
              <a:rPr lang="en-US" altLang="zh-CN" dirty="0"/>
              <a:t>1 ~ 31</a:t>
            </a:r>
            <a:r>
              <a:rPr lang="zh-CN" altLang="en-US" dirty="0"/>
              <a:t>的信号为传统</a:t>
            </a:r>
            <a:r>
              <a:rPr lang="en-US" altLang="zh-CN" dirty="0"/>
              <a:t>UNIX</a:t>
            </a:r>
            <a:r>
              <a:rPr lang="zh-CN" altLang="en-US" dirty="0"/>
              <a:t>支持的信号，是不可靠信号</a:t>
            </a:r>
            <a:r>
              <a:rPr lang="en-US" altLang="zh-CN" dirty="0"/>
              <a:t>(</a:t>
            </a:r>
            <a:r>
              <a:rPr lang="zh-CN" altLang="en-US" dirty="0"/>
              <a:t>非实时的</a:t>
            </a:r>
            <a:r>
              <a:rPr lang="en-US" altLang="zh-CN" dirty="0"/>
              <a:t>)</a:t>
            </a:r>
            <a:r>
              <a:rPr lang="zh-CN" altLang="en-US" dirty="0"/>
              <a:t>，编号为</a:t>
            </a:r>
            <a:r>
              <a:rPr lang="en-US" altLang="zh-CN" dirty="0"/>
              <a:t>32 ~ 63</a:t>
            </a:r>
            <a:r>
              <a:rPr lang="zh-CN" altLang="en-US" dirty="0"/>
              <a:t>的信号是后来扩充的，称做可靠信号</a:t>
            </a:r>
            <a:r>
              <a:rPr lang="en-US" altLang="zh-CN" dirty="0"/>
              <a:t>(</a:t>
            </a:r>
            <a:r>
              <a:rPr lang="zh-CN" altLang="en-US" dirty="0"/>
              <a:t>实时信号</a:t>
            </a:r>
            <a:r>
              <a:rPr lang="en-US" altLang="zh-CN" dirty="0"/>
              <a:t>)</a:t>
            </a:r>
            <a:r>
              <a:rPr lang="zh-CN" altLang="en-US" dirty="0"/>
              <a:t>。不可靠信号和可靠信号的区别在于前者不支持排队，可能会造成信号丢失，而后者不会。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19736" y="6223049"/>
            <a:ext cx="5818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Ref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linux</a:t>
            </a:r>
            <a:r>
              <a:rPr lang="zh-CN" altLang="en-US" dirty="0">
                <a:solidFill>
                  <a:srgbClr val="0070C0"/>
                </a:solidFill>
              </a:rPr>
              <a:t>网络编程 </a:t>
            </a:r>
            <a:r>
              <a:rPr lang="en-US" altLang="zh-CN" dirty="0">
                <a:solidFill>
                  <a:srgbClr val="0070C0"/>
                </a:solidFill>
              </a:rPr>
              <a:t>p124-126</a:t>
            </a:r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http://blog.csdn.net/baobao8505/article/details/1115820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A62F8AE1-B32D-9641-9BBA-943FE875B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29" y="1335759"/>
            <a:ext cx="7786651" cy="5246130"/>
          </a:xfrm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F6E5F99E-E3E5-9149-8D46-220ED4EF0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29" y="1488159"/>
            <a:ext cx="7786651" cy="5246130"/>
          </a:xfrm>
        </p:spPr>
      </p:pic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A4F31DB5-D4C2-0249-B40B-184426D8D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697" y="976919"/>
            <a:ext cx="7786651" cy="5246130"/>
          </a:xfrm>
        </p:spPr>
      </p:pic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A290510B-DBE0-6041-868C-A81F808CE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29" y="1640559"/>
            <a:ext cx="7786651" cy="5246130"/>
          </a:xfrm>
        </p:spPr>
      </p:pic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06B5A6D5-BDB9-9645-B306-35F8BFAD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829" y="1792959"/>
            <a:ext cx="7786651" cy="5246130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ABD643-FA2D-BD4E-9B19-65475F78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58" y="987647"/>
            <a:ext cx="10388284" cy="33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4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354" y="1027984"/>
            <a:ext cx="11190146" cy="4382216"/>
          </a:xfrm>
        </p:spPr>
        <p:txBody>
          <a:bodyPr>
            <a:noAutofit/>
          </a:bodyPr>
          <a:lstStyle/>
          <a:p>
            <a:pPr marL="0" lvl="2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>
                <a:latin typeface="+mn-ea"/>
              </a:rPr>
              <a:t>signal</a:t>
            </a:r>
            <a:r>
              <a:rPr lang="zh-CN" altLang="en-US" sz="2800" dirty="0">
                <a:latin typeface="+mn-ea"/>
              </a:rPr>
              <a:t>函数：使用方法简单，但并不属于 </a:t>
            </a:r>
            <a:r>
              <a:rPr lang="en-US" altLang="zh-CN" sz="2800" dirty="0">
                <a:latin typeface="+mn-ea"/>
              </a:rPr>
              <a:t>POSIX </a:t>
            </a:r>
            <a:r>
              <a:rPr lang="zh-CN" altLang="en-US" sz="2800" dirty="0">
                <a:latin typeface="+mn-ea"/>
              </a:rPr>
              <a:t>标准，在各类 </a:t>
            </a:r>
            <a:r>
              <a:rPr lang="en-US" altLang="zh-CN" sz="2800" dirty="0">
                <a:latin typeface="+mn-ea"/>
              </a:rPr>
              <a:t>UNIX </a:t>
            </a:r>
            <a:r>
              <a:rPr lang="zh-CN" altLang="en-US" sz="2800" dirty="0">
                <a:latin typeface="+mn-ea"/>
              </a:rPr>
              <a:t>平台上的实现不尽相同，因此其用途受一定限制。</a:t>
            </a:r>
            <a:endParaRPr lang="en-US" altLang="zh-CN" sz="2800" dirty="0">
              <a:latin typeface="+mn-ea"/>
            </a:endParaRPr>
          </a:p>
          <a:p>
            <a:pPr marL="457200" lvl="3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latin typeface="+mn-ea"/>
              </a:rPr>
              <a:t>函数原型：</a:t>
            </a:r>
            <a:endParaRPr lang="en-US" altLang="zh-CN" sz="2800" dirty="0">
              <a:latin typeface="+mn-ea"/>
            </a:endParaRPr>
          </a:p>
          <a:p>
            <a:pPr marL="228600" lvl="3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b="1" dirty="0" err="1">
                <a:latin typeface="+mn-ea"/>
              </a:rPr>
              <a:t>sig_t</a:t>
            </a:r>
            <a:r>
              <a:rPr lang="en-US" altLang="zh-CN" sz="2400" b="1" dirty="0">
                <a:latin typeface="+mn-ea"/>
              </a:rPr>
              <a:t> signal (int signum, </a:t>
            </a:r>
            <a:r>
              <a:rPr lang="en-US" altLang="zh-CN" sz="2400" b="1" dirty="0" err="1">
                <a:latin typeface="+mn-ea"/>
              </a:rPr>
              <a:t>sighandler_t</a:t>
            </a:r>
            <a:r>
              <a:rPr lang="en-US" altLang="zh-CN" sz="2400" b="1" dirty="0">
                <a:latin typeface="+mn-ea"/>
              </a:rPr>
              <a:t> handler)</a:t>
            </a:r>
          </a:p>
          <a:p>
            <a:pPr marL="0" lvl="2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 err="1">
                <a:latin typeface="+mn-ea"/>
              </a:rPr>
              <a:t>sigaction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函数：</a:t>
            </a:r>
            <a:r>
              <a:rPr lang="en-US" altLang="zh-CN" sz="2800" dirty="0">
                <a:latin typeface="+mn-ea"/>
              </a:rPr>
              <a:t>POSIX </a:t>
            </a:r>
            <a:r>
              <a:rPr lang="zh-CN" altLang="en-US" sz="2800" dirty="0">
                <a:latin typeface="+mn-ea"/>
              </a:rPr>
              <a:t>标准定义的信号处理接口</a:t>
            </a:r>
            <a:endParaRPr lang="en-US" altLang="zh-CN" sz="2800" dirty="0">
              <a:latin typeface="+mn-ea"/>
            </a:endParaRPr>
          </a:p>
          <a:p>
            <a:pPr marL="457200" lvl="3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latin typeface="+mn-ea"/>
              </a:rPr>
              <a:t>函数原型：</a:t>
            </a:r>
            <a:endParaRPr lang="en-US" altLang="zh-CN" sz="2800" dirty="0">
              <a:latin typeface="+mn-ea"/>
            </a:endParaRPr>
          </a:p>
          <a:p>
            <a:pPr marL="228600" lvl="3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latin typeface="+mn-ea"/>
              </a:rPr>
              <a:t>int </a:t>
            </a:r>
            <a:r>
              <a:rPr lang="en-US" altLang="zh-CN" sz="2400" b="1" dirty="0" err="1">
                <a:latin typeface="+mn-ea"/>
              </a:rPr>
              <a:t>sigaction</a:t>
            </a:r>
            <a:r>
              <a:rPr lang="en-US" altLang="zh-CN" sz="2400" b="1" dirty="0">
                <a:latin typeface="+mn-ea"/>
              </a:rPr>
              <a:t> (int signum, const struct </a:t>
            </a:r>
            <a:r>
              <a:rPr lang="en-US" altLang="zh-CN" sz="2400" b="1" dirty="0" err="1">
                <a:latin typeface="+mn-ea"/>
              </a:rPr>
              <a:t>sigaction</a:t>
            </a:r>
            <a:r>
              <a:rPr lang="en-US" altLang="zh-CN" sz="2400" b="1" dirty="0">
                <a:latin typeface="+mn-ea"/>
              </a:rPr>
              <a:t> *act, struct </a:t>
            </a:r>
            <a:r>
              <a:rPr lang="en-US" altLang="zh-CN" sz="2400" b="1" dirty="0" err="1">
                <a:latin typeface="+mn-ea"/>
              </a:rPr>
              <a:t>sigaction</a:t>
            </a:r>
            <a:r>
              <a:rPr lang="en-US" altLang="zh-CN" sz="2400" b="1" dirty="0">
                <a:latin typeface="+mn-ea"/>
              </a:rPr>
              <a:t> *</a:t>
            </a:r>
            <a:r>
              <a:rPr lang="en-US" altLang="zh-CN" sz="2400" b="1" dirty="0" err="1">
                <a:latin typeface="+mn-ea"/>
              </a:rPr>
              <a:t>oldact</a:t>
            </a:r>
            <a:r>
              <a:rPr lang="en-US" altLang="zh-CN" sz="2400" b="1" dirty="0">
                <a:latin typeface="+mn-ea"/>
              </a:rPr>
              <a:t>)</a:t>
            </a:r>
            <a:endParaRPr lang="zh-CN" altLang="en-US" sz="2400" b="1" dirty="0">
              <a:latin typeface="+mn-ea"/>
            </a:endParaRPr>
          </a:p>
          <a:p>
            <a:pPr marL="0" lvl="2">
              <a:lnSpc>
                <a:spcPct val="150000"/>
              </a:lnSpc>
              <a:spcBef>
                <a:spcPts val="0"/>
              </a:spcBef>
            </a:pPr>
            <a:endParaRPr lang="en-US" altLang="zh-CN" sz="28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BD923A-4F7A-EB4F-B02E-6A75150686CB}"/>
              </a:ext>
            </a:extLst>
          </p:cNvPr>
          <p:cNvSpPr/>
          <p:nvPr/>
        </p:nvSpPr>
        <p:spPr>
          <a:xfrm>
            <a:off x="901858" y="5588937"/>
            <a:ext cx="4942681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3"/>
            <a:r>
              <a:rPr lang="en-US" altLang="zh-CN" sz="2400" b="1" dirty="0">
                <a:solidFill>
                  <a:srgbClr val="7030A0"/>
                </a:solidFill>
              </a:rPr>
              <a:t>Linux</a:t>
            </a:r>
            <a:r>
              <a:rPr lang="zh-CN" altLang="en-US" sz="2400" b="1" dirty="0">
                <a:solidFill>
                  <a:srgbClr val="7030A0"/>
                </a:solidFill>
              </a:rPr>
              <a:t>下使用</a:t>
            </a:r>
            <a:r>
              <a:rPr lang="en-US" altLang="zh-CN" sz="2400" b="1" dirty="0">
                <a:solidFill>
                  <a:srgbClr val="7030A0"/>
                </a:solidFill>
              </a:rPr>
              <a:t>man</a:t>
            </a:r>
            <a:r>
              <a:rPr lang="zh-CN" altLang="en-US" sz="2400" b="1" dirty="0">
                <a:solidFill>
                  <a:srgbClr val="7030A0"/>
                </a:solidFill>
              </a:rPr>
              <a:t>命令看使用指南：</a:t>
            </a:r>
            <a:endParaRPr lang="en-US" altLang="zh-CN" sz="2400" b="1" dirty="0">
              <a:solidFill>
                <a:srgbClr val="7030A0"/>
              </a:solidFill>
            </a:endParaRPr>
          </a:p>
          <a:p>
            <a:pPr marL="0" lvl="3"/>
            <a:r>
              <a:rPr lang="en-US" altLang="zh-CN" sz="2400" b="1" dirty="0">
                <a:solidFill>
                  <a:srgbClr val="7030A0"/>
                </a:solidFill>
              </a:rPr>
              <a:t>man </a:t>
            </a:r>
            <a:r>
              <a:rPr lang="en-US" altLang="zh-CN" sz="2400" b="1" dirty="0" err="1">
                <a:solidFill>
                  <a:srgbClr val="7030A0"/>
                </a:solidFill>
              </a:rPr>
              <a:t>sigaction</a:t>
            </a:r>
            <a:endParaRPr lang="en-US" altLang="zh-CN" sz="2400" b="1" dirty="0">
              <a:solidFill>
                <a:srgbClr val="7030A0"/>
              </a:solidFill>
            </a:endParaRPr>
          </a:p>
          <a:p>
            <a:pPr marL="0" lvl="3"/>
            <a:r>
              <a:rPr lang="en-US" altLang="zh-CN" sz="2400" b="1" dirty="0">
                <a:solidFill>
                  <a:srgbClr val="7030A0"/>
                </a:solidFill>
              </a:rPr>
              <a:t>man 7 signal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C06F148-0A68-E5CB-70CF-45261E2F3F34}"/>
              </a:ext>
            </a:extLst>
          </p:cNvPr>
          <p:cNvSpPr txBox="1">
            <a:spLocks/>
          </p:cNvSpPr>
          <p:nvPr/>
        </p:nvSpPr>
        <p:spPr>
          <a:xfrm>
            <a:off x="901858" y="40359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eaLnBrk="1" hangingPunct="1"/>
            <a:r>
              <a:rPr lang="zh-CN" altLang="en-US" sz="3600" dirty="0"/>
              <a:t>信号处理函数 </a:t>
            </a:r>
            <a:r>
              <a:rPr lang="en-US" altLang="zh-CN" sz="4800" dirty="0"/>
              <a:t>signal()/</a:t>
            </a:r>
            <a:r>
              <a:rPr lang="en-US" altLang="zh-CN" sz="4800" dirty="0" err="1"/>
              <a:t>sigaction</a:t>
            </a:r>
            <a:r>
              <a:rPr lang="en-US" altLang="zh-CN" sz="4800" dirty="0"/>
              <a:t>()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4775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354" y="1328649"/>
            <a:ext cx="9310546" cy="1524380"/>
          </a:xfrm>
        </p:spPr>
        <p:txBody>
          <a:bodyPr>
            <a:noAutofit/>
          </a:bodyPr>
          <a:lstStyle/>
          <a:p>
            <a:pPr marL="0" lvl="2">
              <a:lnSpc>
                <a:spcPct val="150000"/>
              </a:lnSpc>
              <a:spcBef>
                <a:spcPts val="0"/>
              </a:spcBef>
            </a:pPr>
            <a:r>
              <a:rPr lang="en-US" altLang="zh-CN" sz="2800" b="1" dirty="0" err="1">
                <a:latin typeface="+mn-ea"/>
              </a:rPr>
              <a:t>sigaction</a:t>
            </a:r>
            <a:r>
              <a:rPr lang="en-US" altLang="zh-CN" sz="2800" b="1" dirty="0">
                <a:latin typeface="+mn-ea"/>
              </a:rPr>
              <a:t> </a:t>
            </a:r>
            <a:r>
              <a:rPr lang="zh-CN" altLang="en-US" sz="2800" b="1" dirty="0">
                <a:latin typeface="+mn-ea"/>
              </a:rPr>
              <a:t>函数参数说明</a:t>
            </a:r>
            <a:r>
              <a:rPr lang="en-US" altLang="zh-CN" sz="2800" b="1" dirty="0">
                <a:latin typeface="+mn-ea"/>
              </a:rPr>
              <a:t>*</a:t>
            </a:r>
          </a:p>
          <a:p>
            <a:pPr marL="457200" lvl="3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7030A0"/>
                </a:solidFill>
              </a:rPr>
              <a:t>signum: </a:t>
            </a:r>
            <a:r>
              <a:rPr lang="zh-CN" altLang="en-US" sz="2400" dirty="0">
                <a:solidFill>
                  <a:srgbClr val="7030A0"/>
                </a:solidFill>
              </a:rPr>
              <a:t>指出要捕获的信号类型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marL="457200" lvl="3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7030A0"/>
                </a:solidFill>
              </a:rPr>
              <a:t>act: </a:t>
            </a:r>
            <a:r>
              <a:rPr lang="zh-CN" altLang="en-US" sz="2400" dirty="0">
                <a:solidFill>
                  <a:srgbClr val="7030A0"/>
                </a:solidFill>
              </a:rPr>
              <a:t>指定新的信号处理方式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marL="457200" lvl="3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err="1">
                <a:solidFill>
                  <a:srgbClr val="7030A0"/>
                </a:solidFill>
              </a:rPr>
              <a:t>oldact</a:t>
            </a:r>
            <a:r>
              <a:rPr lang="en-US" altLang="zh-CN" sz="2400" dirty="0">
                <a:solidFill>
                  <a:srgbClr val="7030A0"/>
                </a:solidFill>
              </a:rPr>
              <a:t>: </a:t>
            </a:r>
            <a:r>
              <a:rPr lang="zh-CN" altLang="en-US" sz="2400" dirty="0">
                <a:solidFill>
                  <a:srgbClr val="7030A0"/>
                </a:solidFill>
              </a:rPr>
              <a:t>参数输出先前信号的处理方式（如果不为</a:t>
            </a:r>
            <a:r>
              <a:rPr lang="en-US" altLang="zh-CN" sz="2400" dirty="0">
                <a:solidFill>
                  <a:srgbClr val="7030A0"/>
                </a:solidFill>
              </a:rPr>
              <a:t>NULL</a:t>
            </a:r>
            <a:r>
              <a:rPr lang="zh-CN" altLang="en-US" sz="2400" dirty="0">
                <a:solidFill>
                  <a:srgbClr val="7030A0"/>
                </a:solidFill>
              </a:rPr>
              <a:t>的话）</a:t>
            </a:r>
            <a:endParaRPr lang="en-US" altLang="zh-CN" sz="2800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77993F-FD19-3044-9B35-97F3ABAF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35" y="4141319"/>
            <a:ext cx="5511800" cy="208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468AC5-7908-4546-AB7E-A274D11F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54" y="4141319"/>
            <a:ext cx="5499100" cy="9398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C06F148-0A68-E5CB-70CF-45261E2F3F34}"/>
              </a:ext>
            </a:extLst>
          </p:cNvPr>
          <p:cNvSpPr txBox="1">
            <a:spLocks/>
          </p:cNvSpPr>
          <p:nvPr/>
        </p:nvSpPr>
        <p:spPr>
          <a:xfrm>
            <a:off x="901858" y="40359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eaLnBrk="1" hangingPunct="1"/>
            <a:r>
              <a:rPr lang="zh-CN" altLang="en-US" sz="3600" dirty="0"/>
              <a:t>信号处理函数 </a:t>
            </a:r>
            <a:r>
              <a:rPr lang="en-US" altLang="zh-CN" sz="4800" dirty="0"/>
              <a:t>signal()/</a:t>
            </a:r>
            <a:r>
              <a:rPr lang="en-US" altLang="zh-CN" sz="4800" dirty="0" err="1"/>
              <a:t>sigaction</a:t>
            </a:r>
            <a:r>
              <a:rPr lang="en-US" altLang="zh-CN" sz="4800" dirty="0"/>
              <a:t>()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460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078784"/>
            <a:ext cx="11316635" cy="3429716"/>
          </a:xfrm>
        </p:spPr>
        <p:txBody>
          <a:bodyPr>
            <a:noAutofit/>
          </a:bodyPr>
          <a:lstStyle/>
          <a:p>
            <a:pPr marL="0"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400" b="1" dirty="0">
                <a:latin typeface="+mn-ea"/>
              </a:rPr>
              <a:t>struct </a:t>
            </a:r>
            <a:r>
              <a:rPr lang="en-US" altLang="zh-CN" sz="2400" b="1" dirty="0" err="1">
                <a:latin typeface="+mn-ea"/>
              </a:rPr>
              <a:t>sigaction</a:t>
            </a:r>
            <a:r>
              <a:rPr lang="zh-CN" altLang="en-US" sz="2400" b="1" dirty="0">
                <a:latin typeface="+mn-ea"/>
              </a:rPr>
              <a:t>结构体介绍</a:t>
            </a:r>
            <a:endParaRPr lang="en-US" altLang="zh-CN" sz="2400" b="1" dirty="0">
              <a:latin typeface="+mn-ea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sa_handler：新的信号处理函数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sa_mask：用来设置在处理该信号时暂时将sa_mask 指定的信号集搁置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sa_flags：用来设置信号处理的其他相关操作，下列的数值可用</a:t>
            </a:r>
            <a:r>
              <a:rPr lang="en-US" altLang="zh-CN" sz="2200" dirty="0">
                <a:latin typeface="+mn-ea"/>
              </a:rPr>
              <a:t>: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SA_RESETHAND：当调用信号处理函数时，将信号的处理函数重置为缺省值</a:t>
            </a:r>
            <a:endParaRPr lang="en-US" altLang="zh-CN" sz="2200" dirty="0">
              <a:latin typeface="+mn-ea"/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SIG_DFLSA_RESTART：如果信号中断了进程的某个系统调用，则系统自动启动该系统调用</a:t>
            </a:r>
            <a:endParaRPr lang="en-US" altLang="zh-CN" sz="2200" dirty="0">
              <a:latin typeface="+mn-ea"/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SA_NODEFER ：一般情况下， 当信号处理函数运行时，内核将阻塞该给定信号。但是如果设置了SA_NODEFER标记， 那么在该信号处理函数运行时，内核将不会阻塞该信号</a:t>
            </a:r>
          </a:p>
          <a:p>
            <a:pPr marL="0" lvl="2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2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77993F-FD19-3044-9B35-97F3ABAF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735" y="4723260"/>
            <a:ext cx="5511800" cy="208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468AC5-7908-4546-AB7E-A274D11F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5284319"/>
            <a:ext cx="5499100" cy="9398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C06F148-0A68-E5CB-70CF-45261E2F3F34}"/>
              </a:ext>
            </a:extLst>
          </p:cNvPr>
          <p:cNvSpPr txBox="1">
            <a:spLocks/>
          </p:cNvSpPr>
          <p:nvPr/>
        </p:nvSpPr>
        <p:spPr>
          <a:xfrm>
            <a:off x="901858" y="40359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eaLnBrk="1" hangingPunct="1"/>
            <a:r>
              <a:rPr lang="zh-CN" altLang="en-US" sz="3600" dirty="0"/>
              <a:t>信号处理函数 </a:t>
            </a:r>
            <a:r>
              <a:rPr lang="en-US" altLang="zh-CN" sz="4800" dirty="0"/>
              <a:t>signal()/</a:t>
            </a:r>
            <a:r>
              <a:rPr lang="en-US" altLang="zh-CN" sz="4800" dirty="0" err="1"/>
              <a:t>sigaction</a:t>
            </a:r>
            <a:r>
              <a:rPr lang="en-US" altLang="zh-CN" sz="4800" dirty="0"/>
              <a:t>()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244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0357" y="1279897"/>
            <a:ext cx="9866312" cy="5578103"/>
          </a:xfrm>
        </p:spPr>
        <p:txBody>
          <a:bodyPr>
            <a:noAutofit/>
          </a:bodyPr>
          <a:lstStyle/>
          <a:p>
            <a:pPr marL="342900" indent="-342900">
              <a:lnSpc>
                <a:spcPct val="13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181818"/>
                </a:solidFill>
                <a:latin typeface="+mn-ea"/>
              </a:rPr>
              <a:t>wait()</a:t>
            </a:r>
            <a:r>
              <a:rPr lang="zh-CN" altLang="en-US" b="1" dirty="0">
                <a:solidFill>
                  <a:srgbClr val="181818"/>
                </a:solidFill>
                <a:latin typeface="+mn-ea"/>
              </a:rPr>
              <a:t>和</a:t>
            </a:r>
            <a:r>
              <a:rPr lang="en-US" altLang="zh-CN" b="1" dirty="0" err="1">
                <a:solidFill>
                  <a:srgbClr val="181818"/>
                </a:solidFill>
                <a:latin typeface="+mn-ea"/>
              </a:rPr>
              <a:t>waitpid</a:t>
            </a:r>
            <a:r>
              <a:rPr lang="en-US" altLang="zh-CN" b="1" dirty="0">
                <a:solidFill>
                  <a:srgbClr val="181818"/>
                </a:solidFill>
                <a:latin typeface="+mn-ea"/>
              </a:rPr>
              <a:t>()</a:t>
            </a:r>
            <a:r>
              <a:rPr lang="zh-CN" altLang="en-US" b="1" dirty="0">
                <a:solidFill>
                  <a:srgbClr val="181818"/>
                </a:solidFill>
                <a:latin typeface="+mn-ea"/>
              </a:rPr>
              <a:t>原型</a:t>
            </a:r>
            <a:endParaRPr lang="en-US" altLang="zh-CN" b="1" dirty="0">
              <a:solidFill>
                <a:srgbClr val="181818"/>
              </a:solidFill>
              <a:latin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#include &lt;sys/</a:t>
            </a: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wait.h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&gt; 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pid_t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 wait(int *status); 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pit_t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 </a:t>
            </a: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waitpid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(</a:t>
            </a: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pid_t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 </a:t>
            </a: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pid,int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 *</a:t>
            </a:r>
            <a:r>
              <a:rPr lang="en-US" altLang="zh-CN" sz="2600" dirty="0" err="1">
                <a:solidFill>
                  <a:srgbClr val="181818"/>
                </a:solidFill>
                <a:latin typeface="+mn-ea"/>
              </a:rPr>
              <a:t>status,int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 options); </a:t>
            </a: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600" dirty="0">
                <a:solidFill>
                  <a:srgbClr val="181818"/>
                </a:solidFill>
                <a:latin typeface="+mn-ea"/>
              </a:rPr>
              <a:t>两个函数均为若成功，返回进程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ID</a:t>
            </a:r>
            <a:r>
              <a:rPr lang="zh-CN" altLang="en-US" sz="2600" dirty="0">
                <a:solidFill>
                  <a:srgbClr val="181818"/>
                </a:solidFill>
                <a:latin typeface="+mn-ea"/>
              </a:rPr>
              <a:t>，若出错则返回</a:t>
            </a:r>
            <a:r>
              <a:rPr lang="en-US" altLang="zh-CN" sz="2600" dirty="0">
                <a:solidFill>
                  <a:srgbClr val="181818"/>
                </a:solidFill>
                <a:latin typeface="+mn-ea"/>
              </a:rPr>
              <a:t>-1</a:t>
            </a:r>
            <a:endParaRPr lang="zh-CN" altLang="en-US" sz="2600" dirty="0">
              <a:latin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b="1" dirty="0"/>
              <a:t>SIGCHLD</a:t>
            </a:r>
            <a:r>
              <a:rPr lang="zh-CN" altLang="en-US" b="1" dirty="0"/>
              <a:t>信号与</a:t>
            </a:r>
            <a:r>
              <a:rPr lang="en-US" altLang="zh-CN" b="1" dirty="0"/>
              <a:t>wait()/</a:t>
            </a:r>
            <a:r>
              <a:rPr lang="en-US" altLang="zh-CN" b="1" dirty="0" err="1"/>
              <a:t>waitpid</a:t>
            </a:r>
            <a:r>
              <a:rPr lang="en-US" altLang="zh-CN" b="1" dirty="0"/>
              <a:t>()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/>
              <a:t>当子进程终止，</a:t>
            </a:r>
            <a:r>
              <a:rPr lang="en-US" altLang="zh-CN" sz="2800" dirty="0"/>
              <a:t>SIGCHLD</a:t>
            </a:r>
            <a:r>
              <a:rPr lang="zh-CN" altLang="en-US" sz="2800" dirty="0"/>
              <a:t>发向父进程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/>
              <a:t>父进程可以在</a:t>
            </a:r>
            <a:r>
              <a:rPr lang="en-US" altLang="zh-CN" sz="2800" dirty="0"/>
              <a:t>SIGCHLD</a:t>
            </a:r>
            <a:r>
              <a:rPr lang="zh-CN" altLang="en-US" sz="2800" dirty="0"/>
              <a:t>的信号处理函数中调用</a:t>
            </a:r>
            <a:r>
              <a:rPr lang="en-US" altLang="zh-CN" sz="2800" dirty="0"/>
              <a:t>wait/</a:t>
            </a:r>
            <a:r>
              <a:rPr lang="en-US" altLang="zh-CN" sz="2800" dirty="0" err="1"/>
              <a:t>waitpid</a:t>
            </a:r>
            <a:r>
              <a:rPr lang="zh-CN" altLang="en-US" sz="2800" dirty="0"/>
              <a:t>处理子进程的遗留状态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2AD45BE-DC9A-8575-C6C8-25C2636527E1}"/>
              </a:ext>
            </a:extLst>
          </p:cNvPr>
          <p:cNvSpPr txBox="1">
            <a:spLocks/>
          </p:cNvSpPr>
          <p:nvPr/>
        </p:nvSpPr>
        <p:spPr>
          <a:xfrm>
            <a:off x="901858" y="136897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eaLnBrk="1" hangingPunct="1"/>
            <a:r>
              <a:rPr lang="en-US" altLang="zh-CN" sz="4400" b="0" i="0" dirty="0">
                <a:solidFill>
                  <a:srgbClr val="181818"/>
                </a:solidFill>
                <a:effectLst/>
                <a:latin typeface="+mn-ea"/>
              </a:rPr>
              <a:t>wait</a:t>
            </a:r>
            <a:r>
              <a:rPr lang="en-US" altLang="zh-CN" sz="4400" dirty="0">
                <a:solidFill>
                  <a:srgbClr val="181818"/>
                </a:solidFill>
                <a:latin typeface="+mn-ea"/>
              </a:rPr>
              <a:t>() </a:t>
            </a:r>
            <a:r>
              <a:rPr lang="zh-CN" altLang="en-US" sz="4400" dirty="0">
                <a:solidFill>
                  <a:srgbClr val="181818"/>
                </a:solidFill>
                <a:latin typeface="+mn-ea"/>
              </a:rPr>
              <a:t>和 </a:t>
            </a:r>
            <a:r>
              <a:rPr lang="en-US" altLang="zh-CN" sz="4400" dirty="0" err="1">
                <a:solidFill>
                  <a:srgbClr val="181818"/>
                </a:solidFill>
                <a:latin typeface="+mn-ea"/>
              </a:rPr>
              <a:t>waitpid</a:t>
            </a:r>
            <a:r>
              <a:rPr lang="en-US" altLang="zh-CN" sz="4400" dirty="0">
                <a:solidFill>
                  <a:srgbClr val="181818"/>
                </a:solidFill>
                <a:latin typeface="+mn-ea"/>
              </a:rPr>
              <a:t>()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626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248" y="1169268"/>
            <a:ext cx="12001500" cy="47021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200" b="1" dirty="0">
                <a:latin typeface="+mn-ea"/>
              </a:rPr>
              <a:t>wait()</a:t>
            </a:r>
            <a:r>
              <a:rPr lang="zh-CN" altLang="en-US" sz="2200" b="1" dirty="0">
                <a:latin typeface="+mn-ea"/>
              </a:rPr>
              <a:t>函数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200" dirty="0">
                <a:latin typeface="+mn-ea"/>
              </a:rPr>
              <a:t>status</a:t>
            </a:r>
            <a:r>
              <a:rPr lang="zh-CN" altLang="en-US" sz="2200" dirty="0">
                <a:latin typeface="+mn-ea"/>
              </a:rPr>
              <a:t>参数用于返回子进程是由于何种原因终止，以及终止状态或终止子进程的信号是什么；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返回值是子进程的</a:t>
            </a:r>
            <a:r>
              <a:rPr lang="en-US" altLang="zh-CN" sz="2200" dirty="0" err="1">
                <a:latin typeface="+mn-ea"/>
              </a:rPr>
              <a:t>pid</a:t>
            </a:r>
            <a:r>
              <a:rPr lang="zh-CN" altLang="en-US" sz="2200" dirty="0">
                <a:latin typeface="+mn-ea"/>
              </a:rPr>
              <a:t>号，若无子进程终止，调用</a:t>
            </a:r>
            <a:r>
              <a:rPr lang="en-US" altLang="zh-CN" sz="2200" dirty="0">
                <a:latin typeface="+mn-ea"/>
              </a:rPr>
              <a:t>wait</a:t>
            </a:r>
            <a:r>
              <a:rPr lang="zh-CN" altLang="en-US" sz="2200" dirty="0">
                <a:latin typeface="+mn-ea"/>
              </a:rPr>
              <a:t>函数将阻塞，直至有一个子进程结束；</a:t>
            </a:r>
          </a:p>
          <a:p>
            <a:pPr marL="228600" lvl="1"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2200" b="1" dirty="0" err="1">
                <a:latin typeface="+mn-ea"/>
              </a:rPr>
              <a:t>waitpid</a:t>
            </a:r>
            <a:r>
              <a:rPr lang="en-US" altLang="zh-CN" sz="2200" b="1" dirty="0">
                <a:latin typeface="+mn-ea"/>
              </a:rPr>
              <a:t>()</a:t>
            </a:r>
            <a:r>
              <a:rPr lang="zh-CN" altLang="en-US" sz="2200" b="1" dirty="0">
                <a:latin typeface="+mn-ea"/>
              </a:rPr>
              <a:t>函数</a:t>
            </a: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2200" dirty="0" err="1">
                <a:latin typeface="+mn-ea"/>
              </a:rPr>
              <a:t>pid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/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options</a:t>
            </a:r>
            <a:r>
              <a:rPr lang="zh-CN" altLang="en-US" sz="2200" dirty="0">
                <a:latin typeface="+mn-ea"/>
              </a:rPr>
              <a:t>：提供了额外选项来控制</a:t>
            </a:r>
            <a:r>
              <a:rPr lang="en-US" altLang="zh-CN" sz="2200" dirty="0" err="1">
                <a:latin typeface="+mn-ea"/>
              </a:rPr>
              <a:t>waitpid</a:t>
            </a:r>
            <a:r>
              <a:rPr lang="zh-CN" altLang="en-US" sz="2200" dirty="0">
                <a:latin typeface="+mn-ea"/>
              </a:rPr>
              <a:t>，如</a:t>
            </a:r>
            <a:r>
              <a:rPr lang="en-US" altLang="zh-CN" sz="2200" dirty="0">
                <a:latin typeface="+mn-ea"/>
              </a:rPr>
              <a:t>WNOHANG</a:t>
            </a:r>
            <a:r>
              <a:rPr lang="zh-CN" altLang="en-US" sz="2200" dirty="0">
                <a:latin typeface="+mn-ea"/>
              </a:rPr>
              <a:t>，说明若</a:t>
            </a:r>
            <a:r>
              <a:rPr lang="en-US" altLang="zh-CN" sz="2200" dirty="0" err="1">
                <a:latin typeface="+mn-ea"/>
              </a:rPr>
              <a:t>pid</a:t>
            </a:r>
            <a:r>
              <a:rPr lang="zh-CN" altLang="en-US" sz="2200" dirty="0">
                <a:latin typeface="+mn-ea"/>
              </a:rPr>
              <a:t>指定的子进程没有结束，则返回</a:t>
            </a:r>
            <a:r>
              <a:rPr lang="en-US" altLang="zh-CN" sz="2200" dirty="0">
                <a:latin typeface="+mn-ea"/>
              </a:rPr>
              <a:t>0</a:t>
            </a:r>
            <a:r>
              <a:rPr lang="zh-CN" altLang="en-US" sz="2200" dirty="0">
                <a:latin typeface="+mn-ea"/>
              </a:rPr>
              <a:t>，不予以等待。若结束，则返回该子进程的</a:t>
            </a:r>
            <a:r>
              <a:rPr lang="en-US" altLang="zh-CN" sz="2200" dirty="0">
                <a:latin typeface="+mn-ea"/>
              </a:rPr>
              <a:t>ID</a:t>
            </a:r>
            <a:r>
              <a:rPr lang="zh-CN" altLang="en-US" sz="2200" dirty="0">
                <a:latin typeface="+mn-ea"/>
              </a:rPr>
              <a:t>。</a:t>
            </a: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有在处理完所有终止进程后才返回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两个函数的区别：</a:t>
            </a:r>
            <a:r>
              <a:rPr lang="en-US" altLang="zh-CN" sz="2200" dirty="0">
                <a:latin typeface="+mn-ea"/>
              </a:rPr>
              <a:t>wait</a:t>
            </a:r>
            <a:r>
              <a:rPr lang="zh-CN" altLang="en-US" sz="2200" dirty="0">
                <a:latin typeface="+mn-ea"/>
              </a:rPr>
              <a:t>函数只检查</a:t>
            </a:r>
            <a:r>
              <a:rPr lang="en-US" altLang="zh-CN" sz="2200" dirty="0">
                <a:latin typeface="+mn-ea"/>
              </a:rPr>
              <a:t>1</a:t>
            </a:r>
            <a:r>
              <a:rPr lang="zh-CN" altLang="en-US" sz="2200" dirty="0">
                <a:latin typeface="+mn-ea"/>
              </a:rPr>
              <a:t>次是否有子进程终止；如果设置</a:t>
            </a:r>
            <a:r>
              <a:rPr lang="en-US" altLang="zh-CN" sz="2200" dirty="0" err="1">
                <a:latin typeface="+mn-ea"/>
              </a:rPr>
              <a:t>pid</a:t>
            </a:r>
            <a:r>
              <a:rPr lang="en-US" altLang="zh-CN" sz="2200" dirty="0">
                <a:latin typeface="+mn-ea"/>
              </a:rPr>
              <a:t>=-1</a:t>
            </a:r>
            <a:r>
              <a:rPr lang="zh-CN" altLang="en-US" sz="2200" dirty="0">
                <a:latin typeface="+mn-ea"/>
              </a:rPr>
              <a:t>，</a:t>
            </a:r>
            <a:r>
              <a:rPr lang="en-US" altLang="zh-CN" sz="2200" dirty="0" err="1">
                <a:latin typeface="+mn-ea"/>
              </a:rPr>
              <a:t>waitpid</a:t>
            </a:r>
            <a:r>
              <a:rPr lang="zh-CN" altLang="en-US" sz="2200" dirty="0">
                <a:latin typeface="+mn-ea"/>
              </a:rPr>
              <a:t>将枚举检查是否有子进程终止，同</a:t>
            </a:r>
            <a:r>
              <a:rPr lang="en-US" altLang="zh-CN" sz="2200" dirty="0">
                <a:latin typeface="+mn-ea"/>
              </a:rPr>
              <a:t>wait</a:t>
            </a:r>
            <a:r>
              <a:rPr lang="zh-CN" altLang="en-US" sz="2200" dirty="0">
                <a:latin typeface="+mn-ea"/>
              </a:rPr>
              <a:t>。</a:t>
            </a:r>
          </a:p>
        </p:txBody>
      </p:sp>
      <p:graphicFrame>
        <p:nvGraphicFramePr>
          <p:cNvPr id="5" name="Group 37">
            <a:extLst>
              <a:ext uri="{FF2B5EF4-FFF2-40B4-BE49-F238E27FC236}">
                <a16:creationId xmlns:a16="http://schemas.microsoft.com/office/drawing/2014/main" id="{7BB2851E-F2F3-1845-866E-EF18995AC5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3891258"/>
              </p:ext>
            </p:extLst>
          </p:nvPr>
        </p:nvGraphicFramePr>
        <p:xfrm>
          <a:off x="2922235" y="4997249"/>
          <a:ext cx="6347527" cy="1709420"/>
        </p:xfrm>
        <a:graphic>
          <a:graphicData uri="http://schemas.openxmlformats.org/drawingml/2006/table">
            <a:tbl>
              <a:tblPr/>
              <a:tblGrid>
                <a:gridCol w="771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6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pid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含义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&lt;-1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等待进程组识别码为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pid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绝对值的任何子进程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等待任意子进程，相当与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wait()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等待进程组识别码与目前进程相同的任何子进程。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&gt;0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等待任何子进程识别码为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pid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的子进程。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E5D39632-1C67-251B-AF62-AA6220909E45}"/>
              </a:ext>
            </a:extLst>
          </p:cNvPr>
          <p:cNvSpPr txBox="1">
            <a:spLocks/>
          </p:cNvSpPr>
          <p:nvPr/>
        </p:nvSpPr>
        <p:spPr>
          <a:xfrm>
            <a:off x="901858" y="136897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eaLnBrk="1" hangingPunct="1"/>
            <a:r>
              <a:rPr lang="en-US" altLang="zh-CN" sz="4400" b="0" i="0" dirty="0">
                <a:solidFill>
                  <a:srgbClr val="181818"/>
                </a:solidFill>
                <a:effectLst/>
                <a:latin typeface="+mn-ea"/>
              </a:rPr>
              <a:t>wait</a:t>
            </a:r>
            <a:r>
              <a:rPr lang="en-US" altLang="zh-CN" sz="4400" dirty="0">
                <a:solidFill>
                  <a:srgbClr val="181818"/>
                </a:solidFill>
                <a:latin typeface="+mn-ea"/>
              </a:rPr>
              <a:t>() </a:t>
            </a:r>
            <a:r>
              <a:rPr lang="zh-CN" altLang="en-US" sz="4400" dirty="0">
                <a:solidFill>
                  <a:srgbClr val="181818"/>
                </a:solidFill>
                <a:latin typeface="+mn-ea"/>
              </a:rPr>
              <a:t>和 </a:t>
            </a:r>
            <a:r>
              <a:rPr lang="en-US" altLang="zh-CN" sz="4400" dirty="0" err="1">
                <a:solidFill>
                  <a:srgbClr val="181818"/>
                </a:solidFill>
                <a:latin typeface="+mn-ea"/>
              </a:rPr>
              <a:t>waitpid</a:t>
            </a:r>
            <a:r>
              <a:rPr lang="en-US" altLang="zh-CN" sz="4400" dirty="0">
                <a:solidFill>
                  <a:srgbClr val="181818"/>
                </a:solidFill>
                <a:latin typeface="+mn-ea"/>
              </a:rPr>
              <a:t>()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533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1817" y="365125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US" dirty="0"/>
              <a:t>多进程服务器修订版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3796742"/>
            <a:ext cx="45974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zh-CN" sz="2000" dirty="0">
                <a:latin typeface="+mn-ea"/>
              </a:rPr>
              <a:t>《UNIX</a:t>
            </a:r>
            <a:r>
              <a:rPr lang="zh-CN" altLang="en-US" sz="2000" dirty="0">
                <a:latin typeface="+mn-ea"/>
              </a:rPr>
              <a:t>网络编程</a:t>
            </a:r>
            <a:r>
              <a:rPr lang="en-US" altLang="zh-CN" sz="2000" dirty="0">
                <a:latin typeface="+mn-ea"/>
              </a:rPr>
              <a:t>》</a:t>
            </a:r>
            <a:r>
              <a:rPr lang="zh-CN" altLang="en-US" sz="2000" dirty="0">
                <a:latin typeface="+mn-ea"/>
              </a:rPr>
              <a:t>源码</a:t>
            </a:r>
            <a:endParaRPr lang="en-US" altLang="zh-CN" sz="2000" dirty="0">
              <a:latin typeface="+mn-ea"/>
            </a:endParaRPr>
          </a:p>
          <a:p>
            <a:pPr marL="0" lvl="2"/>
            <a:r>
              <a:rPr lang="en-US" altLang="zh-CN" sz="2000" dirty="0" err="1">
                <a:latin typeface="+mn-ea"/>
              </a:rPr>
              <a:t>tcpcliserv</a:t>
            </a:r>
            <a:r>
              <a:rPr lang="en-US" altLang="zh-CN" sz="2000" dirty="0">
                <a:latin typeface="+mn-ea"/>
              </a:rPr>
              <a:t>/tcpserv02.c</a:t>
            </a:r>
          </a:p>
          <a:p>
            <a:pPr marL="0" lvl="2"/>
            <a:r>
              <a:rPr lang="en" altLang="zh-CN" sz="2000" dirty="0" err="1">
                <a:latin typeface="+mn-ea"/>
              </a:rPr>
              <a:t>sigchldwait.c</a:t>
            </a:r>
            <a:endParaRPr lang="en" altLang="zh-CN" sz="2000" dirty="0">
              <a:latin typeface="+mn-ea"/>
            </a:endParaRPr>
          </a:p>
          <a:p>
            <a:pPr marL="0" lvl="2"/>
            <a:r>
              <a:rPr lang="en" altLang="zh-CN" sz="2000" dirty="0" err="1">
                <a:latin typeface="+mn-ea"/>
              </a:rPr>
              <a:t>sig_chld_waitpid.c</a:t>
            </a:r>
            <a:endParaRPr lang="en" altLang="zh-CN" sz="2000" dirty="0">
              <a:latin typeface="+mn-ea"/>
            </a:endParaRPr>
          </a:p>
          <a:p>
            <a:pPr marL="0" lvl="2"/>
            <a:endParaRPr lang="en" altLang="zh-CN" sz="2000" dirty="0">
              <a:latin typeface="+mn-ea"/>
            </a:endParaRPr>
          </a:p>
          <a:p>
            <a:pPr marL="0" lvl="2"/>
            <a:endParaRPr lang="zh-CN" altLang="en-US" sz="20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F38960-A366-EE41-904D-8CB1CC6FC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549" y="0"/>
            <a:ext cx="544845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370537-66A9-7B49-AD7E-1CF0B7DC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6" y="1598199"/>
            <a:ext cx="2837443" cy="19349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04E5B9-5D4D-9C42-8A0E-7CF03F23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674" y="1598198"/>
            <a:ext cx="3433687" cy="19349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0A8598E-FBE8-4D4A-A361-D587D5326288}"/>
              </a:ext>
            </a:extLst>
          </p:cNvPr>
          <p:cNvSpPr/>
          <p:nvPr/>
        </p:nvSpPr>
        <p:spPr>
          <a:xfrm>
            <a:off x="604595" y="5537987"/>
            <a:ext cx="5849678" cy="395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若要更细粒度的控制，则应使用</a:t>
            </a:r>
            <a:r>
              <a:rPr lang="en-US" altLang="zh-CN" sz="2400" dirty="0" err="1">
                <a:solidFill>
                  <a:srgbClr val="FF0000"/>
                </a:solidFill>
              </a:rPr>
              <a:t>sigaction</a:t>
            </a:r>
            <a:r>
              <a:rPr lang="en-US" altLang="zh-CN" sz="2400" dirty="0">
                <a:solidFill>
                  <a:srgbClr val="FF0000"/>
                </a:solidFill>
              </a:rPr>
              <a:t>()</a:t>
            </a:r>
            <a:endParaRPr lang="en-US" altLang="zh-CN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1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BAFFF-9C2B-8848-BC82-EB40A164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字节序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D1A7C-9FA1-AA4B-890A-6EF42A653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C00000"/>
                </a:solidFill>
              </a:rPr>
              <a:t>Big-Endian</a:t>
            </a:r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unsigned short</a:t>
            </a:r>
            <a:r>
              <a:rPr lang="zh-CN" altLang="en-US" dirty="0"/>
              <a:t>类型的数据</a:t>
            </a:r>
            <a:r>
              <a:rPr lang="en-US" altLang="zh-CN" dirty="0"/>
              <a:t>0x0002</a:t>
            </a:r>
            <a:r>
              <a:rPr lang="zh-CN" altLang="en-US" dirty="0"/>
              <a:t>为例：</a:t>
            </a:r>
            <a:endParaRPr lang="en-US" altLang="zh-CN" dirty="0"/>
          </a:p>
          <a:p>
            <a:pPr lvl="2"/>
            <a:r>
              <a:rPr lang="zh-CN" altLang="en-US" dirty="0"/>
              <a:t>字节</a:t>
            </a:r>
            <a:r>
              <a:rPr lang="en-US" altLang="zh-CN" dirty="0"/>
              <a:t>0x00</a:t>
            </a:r>
            <a:r>
              <a:rPr lang="zh-CN" altLang="en-US" dirty="0"/>
              <a:t>放在低位地址标识的字节</a:t>
            </a:r>
            <a:endParaRPr lang="en-US" altLang="zh-CN" dirty="0"/>
          </a:p>
          <a:p>
            <a:pPr lvl="2"/>
            <a:r>
              <a:rPr lang="zh-CN" altLang="en-US" dirty="0"/>
              <a:t>字节</a:t>
            </a:r>
            <a:r>
              <a:rPr lang="en-US" altLang="zh-CN" dirty="0"/>
              <a:t>0x02</a:t>
            </a:r>
            <a:r>
              <a:rPr lang="zh-CN" altLang="en-US" dirty="0"/>
              <a:t>放在高位地址标识的字节</a:t>
            </a:r>
          </a:p>
          <a:p>
            <a:r>
              <a:rPr lang="en-US" altLang="zh-CN" i="1" dirty="0">
                <a:solidFill>
                  <a:srgbClr val="C00000"/>
                </a:solidFill>
              </a:rPr>
              <a:t>Little-Endian</a:t>
            </a:r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unsigned short</a:t>
            </a:r>
            <a:r>
              <a:rPr lang="zh-CN" altLang="en-US" dirty="0"/>
              <a:t>类型的数据</a:t>
            </a:r>
            <a:r>
              <a:rPr lang="en-US" altLang="zh-CN" dirty="0"/>
              <a:t>0x0002</a:t>
            </a:r>
            <a:r>
              <a:rPr lang="zh-CN" altLang="en-US" dirty="0"/>
              <a:t>为例</a:t>
            </a:r>
            <a:endParaRPr lang="en-US" altLang="zh-CN" dirty="0"/>
          </a:p>
          <a:p>
            <a:pPr lvl="2"/>
            <a:r>
              <a:rPr lang="zh-CN" altLang="en-US" dirty="0"/>
              <a:t>字节</a:t>
            </a:r>
            <a:r>
              <a:rPr lang="en-US" altLang="zh-CN" dirty="0"/>
              <a:t>0x00</a:t>
            </a:r>
            <a:r>
              <a:rPr lang="zh-CN" altLang="en-US" dirty="0"/>
              <a:t>放在高位地址标识的字节</a:t>
            </a:r>
            <a:endParaRPr lang="en-US" altLang="zh-CN" dirty="0"/>
          </a:p>
          <a:p>
            <a:pPr lvl="2"/>
            <a:r>
              <a:rPr lang="zh-CN" altLang="en-US" dirty="0"/>
              <a:t>字节</a:t>
            </a:r>
            <a:r>
              <a:rPr lang="en-US" altLang="zh-CN" dirty="0"/>
              <a:t>0x02</a:t>
            </a:r>
            <a:r>
              <a:rPr lang="zh-CN" altLang="en-US" dirty="0"/>
              <a:t>放在低位地址标识的字节</a:t>
            </a:r>
          </a:p>
          <a:p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B369A3-0469-C342-A82C-F12E8AAB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266" y="4801372"/>
            <a:ext cx="4436534" cy="1216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1D070D-6586-A545-8929-2DA3A2BC8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266" y="2288044"/>
            <a:ext cx="4436534" cy="12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93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3900" y="257175"/>
            <a:ext cx="10515600" cy="1325563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+mn-ea"/>
                <a:ea typeface="+mn-ea"/>
              </a:rPr>
              <a:t>多线程服务器</a:t>
            </a:r>
            <a:r>
              <a:rPr lang="en-US" altLang="zh-CN" dirty="0">
                <a:latin typeface="+mn-ea"/>
                <a:ea typeface="+mn-ea"/>
              </a:rPr>
              <a:t>*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/>
              <a:t>  线程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3200" dirty="0"/>
              <a:t>  shutdown</a:t>
            </a:r>
            <a:r>
              <a:rPr lang="zh-CN" altLang="en-US" sz="3200" dirty="0"/>
              <a:t>函数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/>
              <a:t>  多线程服务器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/>
              <a:t>  多线程客户端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/>
              <a:t>  线程安全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3200" dirty="0"/>
          </a:p>
        </p:txBody>
      </p:sp>
      <p:sp>
        <p:nvSpPr>
          <p:cNvPr id="2" name="矩形 1"/>
          <p:cNvSpPr/>
          <p:nvPr/>
        </p:nvSpPr>
        <p:spPr>
          <a:xfrm>
            <a:off x="4433104" y="6257925"/>
            <a:ext cx="7569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2000" dirty="0">
                <a:solidFill>
                  <a:srgbClr val="002060"/>
                </a:solidFill>
              </a:rPr>
              <a:t>Ref</a:t>
            </a:r>
            <a:r>
              <a:rPr lang="zh-CN" altLang="en-US" sz="2000" dirty="0">
                <a:solidFill>
                  <a:srgbClr val="002060"/>
                </a:solidFill>
              </a:rPr>
              <a:t>：</a:t>
            </a:r>
            <a:r>
              <a:rPr lang="en-US" altLang="zh-CN" sz="2000" dirty="0">
                <a:solidFill>
                  <a:srgbClr val="002060"/>
                </a:solidFill>
              </a:rPr>
              <a:t>UNP  P534 chapter 26</a:t>
            </a:r>
            <a:r>
              <a:rPr lang="zh-CN" altLang="en-US" sz="2000" dirty="0">
                <a:solidFill>
                  <a:srgbClr val="002060"/>
                </a:solidFill>
              </a:rPr>
              <a:t>，</a:t>
            </a:r>
            <a:r>
              <a:rPr lang="en-US" altLang="zh-CN" sz="2000" dirty="0" err="1">
                <a:solidFill>
                  <a:srgbClr val="002060"/>
                </a:solidFill>
              </a:rPr>
              <a:t>linux</a:t>
            </a:r>
            <a:r>
              <a:rPr lang="zh-CN" altLang="en-US" sz="2000" dirty="0">
                <a:solidFill>
                  <a:srgbClr val="002060"/>
                </a:solidFill>
              </a:rPr>
              <a:t>网络编程 </a:t>
            </a:r>
            <a:r>
              <a:rPr lang="en-US" altLang="zh-CN" sz="2000" dirty="0">
                <a:solidFill>
                  <a:srgbClr val="002060"/>
                </a:solidFill>
              </a:rPr>
              <a:t>P127 4.4</a:t>
            </a:r>
            <a:r>
              <a:rPr lang="zh-CN" altLang="en-US" sz="2000" dirty="0">
                <a:solidFill>
                  <a:srgbClr val="002060"/>
                </a:solidFill>
              </a:rPr>
              <a:t>节</a:t>
            </a:r>
            <a:endParaRPr lang="en-US" altLang="zh-C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6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2413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+mn-ea"/>
                <a:ea typeface="+mn-ea"/>
              </a:rPr>
              <a:t>1. </a:t>
            </a:r>
            <a:r>
              <a:rPr lang="zh-CN" altLang="en-US" dirty="0">
                <a:latin typeface="+mn-ea"/>
                <a:ea typeface="+mn-ea"/>
              </a:rPr>
              <a:t>线程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38213" y="1554163"/>
            <a:ext cx="10809287" cy="5075237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dirty="0">
                <a:latin typeface="+mn-ea"/>
              </a:rPr>
              <a:t>线程可以看成是一种轻量进程，它是</a:t>
            </a:r>
            <a:r>
              <a:rPr lang="en-US" altLang="zh-CN" sz="3200" dirty="0">
                <a:latin typeface="+mn-ea"/>
              </a:rPr>
              <a:t>CPU</a:t>
            </a:r>
            <a:r>
              <a:rPr lang="zh-CN" altLang="en-US" sz="3200" dirty="0">
                <a:latin typeface="+mn-ea"/>
              </a:rPr>
              <a:t>调度的基本单位。多个线程同处于一个进程中，此时进程弱化为一个资源容器，进程不再是调度的基本单位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200" dirty="0">
                <a:latin typeface="+mn-ea"/>
              </a:rPr>
              <a:t>进程是资源的容器，线程是容器内活动的对象</a:t>
            </a:r>
          </a:p>
        </p:txBody>
      </p:sp>
    </p:spTree>
    <p:extLst>
      <p:ext uri="{BB962C8B-B14F-4D97-AF65-F5344CB8AC3E}">
        <p14:creationId xmlns:p14="http://schemas.microsoft.com/office/powerpoint/2010/main" val="192154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68375" y="1690688"/>
            <a:ext cx="10575925" cy="5099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同一进程的多个线程间存在着资源共享，但是有些是线程独有的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chemeClr val="hlink"/>
                </a:solidFill>
              </a:rPr>
              <a:t>	</a:t>
            </a:r>
            <a:r>
              <a:rPr lang="zh-CN" altLang="en-US" sz="2400" dirty="0">
                <a:solidFill>
                  <a:schemeClr val="hlink"/>
                </a:solidFill>
              </a:rPr>
              <a:t>	</a:t>
            </a:r>
            <a:r>
              <a:rPr lang="en-US" altLang="zh-CN" b="1" dirty="0"/>
              <a:t>Shared</a:t>
            </a:r>
            <a:r>
              <a:rPr lang="en-US" altLang="zh-CN" dirty="0"/>
              <a:t>			</a:t>
            </a:r>
            <a:r>
              <a:rPr lang="en-US" altLang="zh-CN" b="1" dirty="0"/>
              <a:t>Private</a:t>
            </a:r>
          </a:p>
          <a:p>
            <a:pPr lvl="1">
              <a:lnSpc>
                <a:spcPct val="120000"/>
              </a:lnSpc>
            </a:pPr>
            <a:r>
              <a:rPr lang="en-US" altLang="zh-CN" sz="2800" dirty="0"/>
              <a:t>Process instructions	thread ID</a:t>
            </a:r>
          </a:p>
          <a:p>
            <a:pPr lvl="1">
              <a:lnSpc>
                <a:spcPct val="120000"/>
              </a:lnSpc>
            </a:pPr>
            <a:r>
              <a:rPr lang="en-US" altLang="zh-CN" sz="2800" dirty="0"/>
              <a:t>most data			set of registers</a:t>
            </a:r>
          </a:p>
          <a:p>
            <a:pPr lvl="1">
              <a:lnSpc>
                <a:spcPct val="120000"/>
              </a:lnSpc>
            </a:pPr>
            <a:r>
              <a:rPr lang="en-US" altLang="zh-CN" sz="2800" dirty="0"/>
              <a:t>open files		</a:t>
            </a:r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r>
              <a:rPr lang="en-US" altLang="zh-CN" sz="2800" dirty="0"/>
              <a:t>stack</a:t>
            </a:r>
          </a:p>
          <a:p>
            <a:pPr lvl="1">
              <a:lnSpc>
                <a:spcPct val="120000"/>
              </a:lnSpc>
            </a:pPr>
            <a:r>
              <a:rPr lang="en-US" altLang="zh-CN" sz="2800" dirty="0"/>
              <a:t>signal handlers		</a:t>
            </a:r>
            <a:r>
              <a:rPr lang="en-US" altLang="zh-CN" sz="2800" dirty="0" err="1"/>
              <a:t>errno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en-US" altLang="zh-CN" sz="2800" dirty="0"/>
              <a:t>user and group ID		signal mask</a:t>
            </a:r>
          </a:p>
          <a:p>
            <a:endParaRPr lang="zh-CN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3D44F05-FDCF-2624-6FF9-793874FC0890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2079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1. </a:t>
            </a:r>
            <a:r>
              <a:rPr lang="zh-CN" altLang="en-US" dirty="0">
                <a:latin typeface="+mn-ea"/>
                <a:ea typeface="+mn-ea"/>
              </a:rPr>
              <a:t>线程</a:t>
            </a:r>
          </a:p>
        </p:txBody>
      </p:sp>
    </p:spTree>
    <p:extLst>
      <p:ext uri="{BB962C8B-B14F-4D97-AF65-F5344CB8AC3E}">
        <p14:creationId xmlns:p14="http://schemas.microsoft.com/office/powerpoint/2010/main" val="370809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56094" y="1479946"/>
            <a:ext cx="11434306" cy="500975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+mn-ea"/>
              </a:rPr>
              <a:t>POSIX</a:t>
            </a:r>
            <a:r>
              <a:rPr lang="zh-CN" altLang="en-US" sz="3200" dirty="0">
                <a:latin typeface="+mn-ea"/>
              </a:rPr>
              <a:t>线程库</a:t>
            </a:r>
            <a:r>
              <a:rPr lang="en-US" altLang="zh-CN" sz="3200" dirty="0">
                <a:latin typeface="+mn-ea"/>
              </a:rPr>
              <a:t>——</a:t>
            </a:r>
            <a:r>
              <a:rPr lang="en-US" altLang="zh-CN" sz="3200" dirty="0" err="1">
                <a:latin typeface="+mn-ea"/>
              </a:rPr>
              <a:t>Pthreads</a:t>
            </a:r>
            <a:endParaRPr lang="en-US" altLang="zh-CN" sz="3200" dirty="0">
              <a:latin typeface="+mn-ea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200" dirty="0">
                <a:latin typeface="+mn-ea"/>
              </a:rPr>
              <a:t>  </a:t>
            </a:r>
            <a:r>
              <a:rPr lang="zh-CN" altLang="en-US" dirty="0"/>
              <a:t>是</a:t>
            </a:r>
            <a:r>
              <a:rPr lang="en-US" altLang="zh-CN" dirty="0"/>
              <a:t>POSIX</a:t>
            </a:r>
            <a:r>
              <a:rPr lang="zh-CN" altLang="en-US" dirty="0"/>
              <a:t>的线程标准，定义了创建和操纵线程的一套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sz="3200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>
                <a:latin typeface="+mn-ea"/>
              </a:rPr>
              <a:t>线程创建</a:t>
            </a:r>
            <a:r>
              <a:rPr lang="en-US" altLang="zh-CN" sz="2800" b="1" dirty="0" err="1">
                <a:latin typeface="+mn-ea"/>
              </a:rPr>
              <a:t>pthread_create</a:t>
            </a:r>
            <a:r>
              <a:rPr lang="en-US" altLang="zh-CN" sz="2800" b="1" dirty="0">
                <a:latin typeface="+mn-ea"/>
              </a:rPr>
              <a:t>( 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>
                <a:latin typeface="+mn-ea"/>
              </a:rPr>
              <a:t>线程等待</a:t>
            </a:r>
            <a:r>
              <a:rPr lang="en-US" altLang="zh-CN" sz="2800" b="1" dirty="0" err="1">
                <a:latin typeface="+mn-ea"/>
              </a:rPr>
              <a:t>pthread_join</a:t>
            </a:r>
            <a:r>
              <a:rPr lang="en-US" altLang="zh-CN" sz="2800" b="1" dirty="0">
                <a:latin typeface="+mn-ea"/>
              </a:rPr>
              <a:t>( 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>
                <a:latin typeface="+mn-ea"/>
              </a:rPr>
              <a:t>获取自己的线程</a:t>
            </a:r>
            <a:r>
              <a:rPr lang="en-US" altLang="zh-CN" sz="2800" b="1" dirty="0">
                <a:latin typeface="+mn-ea"/>
              </a:rPr>
              <a:t>ID </a:t>
            </a:r>
            <a:r>
              <a:rPr lang="en-US" altLang="zh-CN" sz="2800" b="1" dirty="0" err="1">
                <a:latin typeface="+mn-ea"/>
              </a:rPr>
              <a:t>pthread_self</a:t>
            </a:r>
            <a:r>
              <a:rPr lang="en-US" altLang="zh-CN" sz="2800" b="1" dirty="0">
                <a:latin typeface="+mn-ea"/>
              </a:rPr>
              <a:t>( 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>
                <a:latin typeface="+mn-ea"/>
              </a:rPr>
              <a:t>线程分离</a:t>
            </a:r>
            <a:r>
              <a:rPr lang="en-US" altLang="zh-CN" sz="2800" b="1" dirty="0" err="1">
                <a:latin typeface="+mn-ea"/>
              </a:rPr>
              <a:t>pthread_detach</a:t>
            </a:r>
            <a:r>
              <a:rPr lang="en-US" altLang="zh-CN" sz="2800" b="1" dirty="0">
                <a:latin typeface="+mn-ea"/>
              </a:rPr>
              <a:t>( 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>
                <a:latin typeface="+mn-ea"/>
              </a:rPr>
              <a:t>线程终止</a:t>
            </a:r>
            <a:r>
              <a:rPr lang="en-US" altLang="zh-CN" sz="2800" b="1" dirty="0" err="1">
                <a:latin typeface="+mn-ea"/>
              </a:rPr>
              <a:t>pthread_exit</a:t>
            </a:r>
            <a:r>
              <a:rPr lang="en-US" altLang="zh-CN" sz="2800" b="1" dirty="0">
                <a:latin typeface="+mn-ea"/>
              </a:rPr>
              <a:t>()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+mn-ea"/>
              </a:rPr>
              <a:t>此外，还有</a:t>
            </a:r>
            <a:r>
              <a:rPr lang="en-US" altLang="zh-CN" sz="2800" dirty="0" err="1">
                <a:latin typeface="+mn-ea"/>
              </a:rPr>
              <a:t>pthread_kill</a:t>
            </a:r>
            <a:r>
              <a:rPr lang="en-US" altLang="zh-CN" sz="2800" dirty="0">
                <a:latin typeface="+mn-ea"/>
              </a:rPr>
              <a:t>()</a:t>
            </a:r>
            <a:r>
              <a:rPr lang="zh-CN" altLang="en-US" sz="2800" dirty="0">
                <a:latin typeface="+mn-ea"/>
              </a:rPr>
              <a:t>，</a:t>
            </a:r>
            <a:r>
              <a:rPr lang="en-US" altLang="zh-CN" sz="2800" dirty="0">
                <a:latin typeface="+mn-ea"/>
              </a:rPr>
              <a:t> </a:t>
            </a:r>
            <a:r>
              <a:rPr lang="en-US" altLang="zh-CN" sz="2800" dirty="0" err="1">
                <a:latin typeface="+mn-ea"/>
              </a:rPr>
              <a:t>pthread_yield</a:t>
            </a:r>
            <a:r>
              <a:rPr lang="en-US" altLang="zh-CN" sz="2800" dirty="0">
                <a:latin typeface="+mn-ea"/>
              </a:rPr>
              <a:t>()</a:t>
            </a:r>
            <a:r>
              <a:rPr lang="zh-CN" altLang="en-US" sz="2800" dirty="0">
                <a:latin typeface="+mn-ea"/>
              </a:rPr>
              <a:t>，</a:t>
            </a:r>
            <a:r>
              <a:rPr lang="en-US" altLang="zh-CN" sz="2800" dirty="0">
                <a:latin typeface="+mn-ea"/>
              </a:rPr>
              <a:t> </a:t>
            </a:r>
            <a:r>
              <a:rPr lang="en-US" altLang="zh-CN" sz="2800" dirty="0" err="1">
                <a:latin typeface="+mn-ea"/>
              </a:rPr>
              <a:t>pthread_attr_init</a:t>
            </a:r>
            <a:r>
              <a:rPr lang="en-US" altLang="zh-CN" sz="2800" dirty="0">
                <a:latin typeface="+mn-ea"/>
              </a:rPr>
              <a:t>()</a:t>
            </a:r>
            <a:r>
              <a:rPr lang="zh-CN" altLang="en-US" sz="2800" dirty="0">
                <a:latin typeface="+mn-ea"/>
              </a:rPr>
              <a:t>，</a:t>
            </a:r>
            <a:r>
              <a:rPr lang="en-US" altLang="zh-CN" sz="2800" dirty="0">
                <a:latin typeface="+mn-ea"/>
              </a:rPr>
              <a:t> </a:t>
            </a:r>
            <a:r>
              <a:rPr lang="en-US" altLang="zh-CN" sz="2800" dirty="0" err="1">
                <a:latin typeface="+mn-ea"/>
              </a:rPr>
              <a:t>pthread_attr_destroy</a:t>
            </a:r>
            <a:r>
              <a:rPr lang="en-US" altLang="zh-CN" sz="2800" dirty="0">
                <a:latin typeface="+mn-ea"/>
              </a:rPr>
              <a:t>()</a:t>
            </a:r>
            <a:r>
              <a:rPr lang="zh-CN" altLang="en-US" sz="2800" dirty="0">
                <a:latin typeface="+mn-ea"/>
              </a:rPr>
              <a:t>等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sz="2800" b="1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sz="2800" b="1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latin typeface="+mn-ea"/>
            </a:endParaRPr>
          </a:p>
          <a:p>
            <a:pPr lvl="2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400" dirty="0">
              <a:latin typeface="+mn-ea"/>
            </a:endParaRPr>
          </a:p>
          <a:p>
            <a:pPr lvl="2"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2400" dirty="0">
              <a:latin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78F12A-9C04-A08C-09A7-88937B2C2C92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76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1. </a:t>
            </a:r>
            <a:r>
              <a:rPr lang="zh-CN" altLang="en-US" dirty="0">
                <a:latin typeface="+mn-ea"/>
                <a:ea typeface="+mn-ea"/>
              </a:rPr>
              <a:t>线程</a:t>
            </a:r>
          </a:p>
        </p:txBody>
      </p:sp>
    </p:spTree>
    <p:extLst>
      <p:ext uri="{BB962C8B-B14F-4D97-AF65-F5344CB8AC3E}">
        <p14:creationId xmlns:p14="http://schemas.microsoft.com/office/powerpoint/2010/main" val="25822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CF2C4B-31D3-8506-D7F5-F56410763FCB}"/>
              </a:ext>
            </a:extLst>
          </p:cNvPr>
          <p:cNvSpPr txBox="1"/>
          <p:nvPr/>
        </p:nvSpPr>
        <p:spPr>
          <a:xfrm>
            <a:off x="558800" y="3698062"/>
            <a:ext cx="11556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+mn-ea"/>
              </a:rPr>
              <a:t>错误代码：</a:t>
            </a:r>
          </a:p>
          <a:p>
            <a:r>
              <a:rPr lang="en-US" altLang="zh-CN" sz="2200" dirty="0">
                <a:latin typeface="+mn-ea"/>
              </a:rPr>
              <a:t>1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>
                <a:latin typeface="+mn-ea"/>
              </a:rPr>
              <a:t>EBADF</a:t>
            </a:r>
            <a:r>
              <a:rPr lang="zh-CN" altLang="en-US" sz="2200" dirty="0">
                <a:latin typeface="+mn-ea"/>
              </a:rPr>
              <a:t>：</a:t>
            </a:r>
            <a:r>
              <a:rPr lang="en-US" altLang="zh-CN" sz="2200" dirty="0">
                <a:latin typeface="+mn-ea"/>
              </a:rPr>
              <a:t> </a:t>
            </a:r>
            <a:r>
              <a:rPr lang="zh-CN" altLang="en-US" sz="2200" dirty="0">
                <a:latin typeface="+mn-ea"/>
              </a:rPr>
              <a:t>参数</a:t>
            </a:r>
            <a:r>
              <a:rPr lang="en-US" altLang="zh-CN" sz="2200" dirty="0">
                <a:latin typeface="+mn-ea"/>
              </a:rPr>
              <a:t>s </a:t>
            </a:r>
            <a:r>
              <a:rPr lang="zh-CN" altLang="en-US" sz="2200" dirty="0">
                <a:latin typeface="+mn-ea"/>
              </a:rPr>
              <a:t>不是有效的</a:t>
            </a:r>
            <a:r>
              <a:rPr lang="en-US" altLang="zh-CN" sz="2200" dirty="0">
                <a:latin typeface="+mn-ea"/>
              </a:rPr>
              <a:t>socket </a:t>
            </a:r>
            <a:r>
              <a:rPr lang="zh-CN" altLang="en-US" sz="2200" dirty="0">
                <a:latin typeface="+mn-ea"/>
              </a:rPr>
              <a:t>处理代码</a:t>
            </a:r>
          </a:p>
          <a:p>
            <a:r>
              <a:rPr lang="en-US" altLang="zh-CN" sz="2200" dirty="0">
                <a:latin typeface="+mn-ea"/>
              </a:rPr>
              <a:t>2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>
                <a:latin typeface="+mn-ea"/>
              </a:rPr>
              <a:t>ENOTSOCK</a:t>
            </a:r>
            <a:r>
              <a:rPr lang="zh-CN" altLang="en-US" sz="2200" dirty="0">
                <a:latin typeface="+mn-ea"/>
              </a:rPr>
              <a:t>：</a:t>
            </a:r>
            <a:r>
              <a:rPr lang="en-US" altLang="zh-CN" sz="2200" dirty="0">
                <a:latin typeface="+mn-ea"/>
              </a:rPr>
              <a:t> </a:t>
            </a:r>
            <a:r>
              <a:rPr lang="zh-CN" altLang="en-US" sz="2200" dirty="0">
                <a:latin typeface="+mn-ea"/>
              </a:rPr>
              <a:t>参数</a:t>
            </a:r>
            <a:r>
              <a:rPr lang="en-US" altLang="zh-CN" sz="2200" dirty="0">
                <a:latin typeface="+mn-ea"/>
              </a:rPr>
              <a:t>s </a:t>
            </a:r>
            <a:r>
              <a:rPr lang="zh-CN" altLang="en-US" sz="2200" dirty="0">
                <a:latin typeface="+mn-ea"/>
              </a:rPr>
              <a:t>为一文件描述符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但非</a:t>
            </a:r>
            <a:r>
              <a:rPr lang="en-US" altLang="zh-CN" sz="2200" dirty="0">
                <a:latin typeface="+mn-ea"/>
              </a:rPr>
              <a:t>socket</a:t>
            </a:r>
          </a:p>
          <a:p>
            <a:r>
              <a:rPr lang="en-US" altLang="zh-CN" sz="2200" dirty="0">
                <a:latin typeface="+mn-ea"/>
              </a:rPr>
              <a:t>3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>
                <a:latin typeface="+mn-ea"/>
              </a:rPr>
              <a:t>ENOTCONN</a:t>
            </a:r>
            <a:r>
              <a:rPr lang="zh-CN" altLang="en-US" sz="2200" dirty="0">
                <a:latin typeface="+mn-ea"/>
              </a:rPr>
              <a:t>：</a:t>
            </a:r>
            <a:r>
              <a:rPr lang="en-US" altLang="zh-CN" sz="2200" dirty="0">
                <a:latin typeface="+mn-ea"/>
              </a:rPr>
              <a:t> </a:t>
            </a:r>
            <a:r>
              <a:rPr lang="zh-CN" altLang="en-US" sz="2200" dirty="0">
                <a:latin typeface="+mn-ea"/>
              </a:rPr>
              <a:t>参数</a:t>
            </a:r>
            <a:r>
              <a:rPr lang="en-US" altLang="zh-CN" sz="2200" dirty="0">
                <a:latin typeface="+mn-ea"/>
              </a:rPr>
              <a:t>s </a:t>
            </a:r>
            <a:r>
              <a:rPr lang="zh-CN" altLang="en-US" sz="2200" dirty="0">
                <a:latin typeface="+mn-ea"/>
              </a:rPr>
              <a:t>指定的</a:t>
            </a:r>
            <a:r>
              <a:rPr lang="en-US" altLang="zh-CN" sz="2200" dirty="0">
                <a:latin typeface="+mn-ea"/>
              </a:rPr>
              <a:t>socket </a:t>
            </a:r>
            <a:r>
              <a:rPr lang="zh-CN" altLang="en-US" sz="2200" dirty="0">
                <a:latin typeface="+mn-ea"/>
              </a:rPr>
              <a:t>并未连线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3DA5249-7823-7DA1-2E46-16868545D95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76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2. shutdown</a:t>
            </a:r>
            <a:r>
              <a:rPr lang="zh-CN" altLang="en-US" dirty="0">
                <a:latin typeface="+mn-ea"/>
                <a:ea typeface="+mn-ea"/>
              </a:rPr>
              <a:t>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E98D4A-BB0F-696D-20BA-BBCDAA1F60D4}"/>
              </a:ext>
            </a:extLst>
          </p:cNvPr>
          <p:cNvSpPr txBox="1"/>
          <p:nvPr/>
        </p:nvSpPr>
        <p:spPr>
          <a:xfrm>
            <a:off x="635000" y="1157010"/>
            <a:ext cx="11353800" cy="20005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/>
            </a:lvl1pPr>
          </a:lstStyle>
          <a:p>
            <a:r>
              <a:rPr lang="zh-CN" altLang="en-US" sz="2400" dirty="0"/>
              <a:t> ​​#include &lt;sys/socket.h&gt;​​</a:t>
            </a:r>
          </a:p>
          <a:p>
            <a:pPr>
              <a:spcAft>
                <a:spcPts val="600"/>
              </a:spcAft>
            </a:pPr>
            <a:r>
              <a:rPr lang="zh-CN" altLang="en-US" sz="2400" dirty="0"/>
              <a:t>​​int shutdown(int sockfd, int how);​​</a:t>
            </a:r>
          </a:p>
          <a:p>
            <a:r>
              <a:rPr lang="zh-CN" altLang="en-US" sz="2400" dirty="0">
                <a:solidFill>
                  <a:srgbClr val="7030A0"/>
                </a:solidFill>
              </a:rPr>
              <a:t>功能：可以按照要求关闭连接，且不管有多个文件描述符指向同一个连接，只要调用shutdown去操作了其中某个描述符，连接就会被立即断开。</a:t>
            </a:r>
          </a:p>
          <a:p>
            <a:r>
              <a:rPr lang="zh-CN" altLang="en-US" sz="2400" dirty="0">
                <a:solidFill>
                  <a:srgbClr val="7030A0"/>
                </a:solidFill>
              </a:rPr>
              <a:t>返回值：成功：返回0，失败：返回-1，错误原因存于</a:t>
            </a:r>
            <a:r>
              <a:rPr lang="en-US" altLang="zh-CN" sz="2400" dirty="0" err="1">
                <a:solidFill>
                  <a:srgbClr val="7030A0"/>
                </a:solidFill>
              </a:rPr>
              <a:t>errno</a:t>
            </a:r>
            <a:r>
              <a:rPr lang="en-US" altLang="zh-CN" sz="2400" dirty="0">
                <a:solidFill>
                  <a:srgbClr val="7030A0"/>
                </a:solidFill>
              </a:rPr>
              <a:t>.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0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CF2C4B-31D3-8506-D7F5-F56410763FCB}"/>
              </a:ext>
            </a:extLst>
          </p:cNvPr>
          <p:cNvSpPr txBox="1"/>
          <p:nvPr/>
        </p:nvSpPr>
        <p:spPr>
          <a:xfrm>
            <a:off x="558800" y="3363119"/>
            <a:ext cx="1155699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+mn-ea"/>
              </a:rPr>
              <a:t>参数：</a:t>
            </a:r>
          </a:p>
          <a:p>
            <a:r>
              <a:rPr lang="zh-CN" altLang="en-US" sz="2200" b="1" dirty="0">
                <a:latin typeface="+mn-ea"/>
              </a:rPr>
              <a:t>a. ​​​sockfd​​​：</a:t>
            </a:r>
            <a:r>
              <a:rPr lang="zh-CN" altLang="en-US" sz="2200" dirty="0">
                <a:latin typeface="+mn-ea"/>
              </a:rPr>
              <a:t>套接字描述符</a:t>
            </a:r>
          </a:p>
          <a:p>
            <a:r>
              <a:rPr lang="zh-CN" altLang="en-US" sz="2200" b="1" dirty="0">
                <a:latin typeface="+mn-ea"/>
              </a:rPr>
              <a:t>b. ​​​how​​​：</a:t>
            </a:r>
            <a:r>
              <a:rPr lang="zh-CN" altLang="en-US" sz="2200" dirty="0">
                <a:latin typeface="+mn-ea"/>
              </a:rPr>
              <a:t>设置</a:t>
            </a:r>
            <a:r>
              <a:rPr lang="en-US" altLang="zh-CN" sz="2200" dirty="0">
                <a:latin typeface="+mn-ea"/>
              </a:rPr>
              <a:t>shutdown</a:t>
            </a:r>
            <a:r>
              <a:rPr lang="zh-CN" altLang="en-US" sz="2200" dirty="0">
                <a:latin typeface="+mn-ea"/>
              </a:rPr>
              <a:t>如何关闭套接字。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ea"/>
              </a:rPr>
              <a:t>how=SHUT_RD</a:t>
            </a:r>
            <a:r>
              <a:rPr lang="zh-CN" altLang="en-US" sz="2200" dirty="0">
                <a:latin typeface="+mn-ea"/>
              </a:rPr>
              <a:t>，表示该套接字关闭读，不能再从该端口读数据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ea"/>
              </a:rPr>
              <a:t>how=SHUT_WR</a:t>
            </a:r>
            <a:r>
              <a:rPr lang="zh-CN" altLang="en-US" sz="2200" dirty="0">
                <a:latin typeface="+mn-ea"/>
              </a:rPr>
              <a:t>，表示该套接字关闭写，不能再向该端口写数据。关闭写，会引起</a:t>
            </a:r>
            <a:r>
              <a:rPr lang="en-US" altLang="zh-CN" sz="2200" dirty="0">
                <a:latin typeface="+mn-ea"/>
              </a:rPr>
              <a:t>TCP</a:t>
            </a:r>
            <a:r>
              <a:rPr lang="zh-CN" altLang="en-US" sz="2200" dirty="0">
                <a:latin typeface="+mn-ea"/>
              </a:rPr>
              <a:t>断开。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ea"/>
              </a:rPr>
              <a:t>how=SHUT_RDWR</a:t>
            </a:r>
            <a:r>
              <a:rPr lang="zh-CN" altLang="en-US" sz="2200" dirty="0">
                <a:latin typeface="+mn-ea"/>
              </a:rPr>
              <a:t>，表示该端口关闭读和写</a:t>
            </a:r>
          </a:p>
          <a:p>
            <a:endParaRPr lang="zh-CN" altLang="en-US" sz="2200" dirty="0">
              <a:latin typeface="+mn-e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3DA5249-7823-7DA1-2E46-16868545D95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76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2. shutdown</a:t>
            </a:r>
            <a:r>
              <a:rPr lang="zh-CN" altLang="en-US" dirty="0">
                <a:latin typeface="+mn-ea"/>
                <a:ea typeface="+mn-ea"/>
              </a:rPr>
              <a:t>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E98D4A-BB0F-696D-20BA-BBCDAA1F60D4}"/>
              </a:ext>
            </a:extLst>
          </p:cNvPr>
          <p:cNvSpPr txBox="1"/>
          <p:nvPr/>
        </p:nvSpPr>
        <p:spPr>
          <a:xfrm>
            <a:off x="635000" y="1157010"/>
            <a:ext cx="11353800" cy="20005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/>
            </a:lvl1pPr>
          </a:lstStyle>
          <a:p>
            <a:r>
              <a:rPr lang="zh-CN" altLang="en-US" sz="2400" dirty="0"/>
              <a:t> ​​#include &lt;sys/socket.h&gt;​​</a:t>
            </a:r>
          </a:p>
          <a:p>
            <a:pPr>
              <a:spcAft>
                <a:spcPts val="600"/>
              </a:spcAft>
            </a:pPr>
            <a:r>
              <a:rPr lang="zh-CN" altLang="en-US" sz="2400" dirty="0"/>
              <a:t>​​int shutdown(int sockfd, int how);​​</a:t>
            </a:r>
          </a:p>
          <a:p>
            <a:r>
              <a:rPr lang="zh-CN" altLang="en-US" sz="2400" dirty="0">
                <a:solidFill>
                  <a:srgbClr val="7030A0"/>
                </a:solidFill>
              </a:rPr>
              <a:t>功能：可以按照要求关闭连接，且不管有多个文件描述符指向同一个连接，只要调用shutdown去操作了其中某个描述符，连接就会被立即断开。</a:t>
            </a:r>
          </a:p>
          <a:p>
            <a:r>
              <a:rPr lang="zh-CN" altLang="en-US" sz="2400" dirty="0">
                <a:solidFill>
                  <a:srgbClr val="7030A0"/>
                </a:solidFill>
              </a:rPr>
              <a:t>返回值：成功：返回0，失败：返回-1</a:t>
            </a:r>
          </a:p>
        </p:txBody>
      </p:sp>
    </p:spTree>
    <p:extLst>
      <p:ext uri="{BB962C8B-B14F-4D97-AF65-F5344CB8AC3E}">
        <p14:creationId xmlns:p14="http://schemas.microsoft.com/office/powerpoint/2010/main" val="12969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CF2C4B-31D3-8506-D7F5-F56410763FCB}"/>
              </a:ext>
            </a:extLst>
          </p:cNvPr>
          <p:cNvSpPr txBox="1"/>
          <p:nvPr/>
        </p:nvSpPr>
        <p:spPr>
          <a:xfrm>
            <a:off x="317500" y="1242219"/>
            <a:ext cx="11556999" cy="5022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ea"/>
              </a:rPr>
              <a:t>shutdown</a:t>
            </a:r>
            <a:r>
              <a:rPr lang="zh-CN" altLang="en-US" sz="2400" b="1" dirty="0">
                <a:latin typeface="+mn-ea"/>
              </a:rPr>
              <a:t>与</a:t>
            </a:r>
            <a:r>
              <a:rPr lang="en-US" altLang="zh-CN" sz="2400" b="1" dirty="0">
                <a:latin typeface="+mn-ea"/>
              </a:rPr>
              <a:t>close</a:t>
            </a:r>
            <a:r>
              <a:rPr lang="zh-CN" altLang="en-US" sz="2400" b="1" dirty="0">
                <a:latin typeface="+mn-ea"/>
              </a:rPr>
              <a:t>函数的区别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close</a:t>
            </a:r>
            <a:r>
              <a:rPr lang="zh-CN" altLang="en-US" sz="2400" dirty="0">
                <a:latin typeface="+mn-ea"/>
              </a:rPr>
              <a:t>会对套接字引用计数减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。一旦发现套接字引用计数到 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en-US" sz="2400" dirty="0">
                <a:latin typeface="+mn-ea"/>
              </a:rPr>
              <a:t>，就会对套接字进行彻底释放，并且会关闭 </a:t>
            </a:r>
            <a:r>
              <a:rPr lang="en-US" altLang="zh-CN" sz="2400" dirty="0">
                <a:latin typeface="+mn-ea"/>
              </a:rPr>
              <a:t>TCP </a:t>
            </a:r>
            <a:r>
              <a:rPr lang="zh-CN" altLang="en-US" sz="2400" dirty="0">
                <a:latin typeface="+mn-ea"/>
              </a:rPr>
              <a:t>两个方向的数据流。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shutdown </a:t>
            </a:r>
            <a:r>
              <a:rPr lang="zh-CN" altLang="en-US" sz="2400" dirty="0">
                <a:latin typeface="+mn-ea"/>
              </a:rPr>
              <a:t>可以有选择的终止某个方向的数据传送或者数据传送的两个方向。</a:t>
            </a:r>
            <a:r>
              <a:rPr lang="en-US" altLang="zh-CN" sz="2400" dirty="0">
                <a:latin typeface="+mn-ea"/>
              </a:rPr>
              <a:t>shutdown </a:t>
            </a:r>
            <a:r>
              <a:rPr lang="zh-CN" altLang="en-US" sz="2400" dirty="0">
                <a:latin typeface="+mn-ea"/>
              </a:rPr>
              <a:t>如果</a:t>
            </a:r>
            <a:r>
              <a:rPr lang="en-US" altLang="zh-CN" sz="2400" dirty="0" err="1">
                <a:latin typeface="+mn-ea"/>
              </a:rPr>
              <a:t>howto</a:t>
            </a:r>
            <a:r>
              <a:rPr lang="en-US" altLang="zh-CN" sz="2400" dirty="0">
                <a:latin typeface="+mn-ea"/>
              </a:rPr>
              <a:t>=1(SHUT_WR)</a:t>
            </a:r>
            <a:r>
              <a:rPr lang="zh-CN" altLang="en-US" sz="2400" dirty="0">
                <a:latin typeface="+mn-ea"/>
              </a:rPr>
              <a:t>，就可以保证对等方接收到一个</a:t>
            </a:r>
            <a:r>
              <a:rPr lang="en-US" altLang="zh-CN" sz="2400" dirty="0">
                <a:latin typeface="+mn-ea"/>
              </a:rPr>
              <a:t>EOF</a:t>
            </a:r>
            <a:r>
              <a:rPr lang="zh-CN" altLang="en-US" sz="2400" dirty="0">
                <a:latin typeface="+mn-ea"/>
              </a:rPr>
              <a:t>字符，而不管其他进程是否已经打开了套接字（不管引用计数是否为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都激发</a:t>
            </a:r>
            <a:r>
              <a:rPr lang="en-US" altLang="zh-CN" sz="2400" dirty="0">
                <a:latin typeface="+mn-ea"/>
              </a:rPr>
              <a:t>TCP</a:t>
            </a:r>
            <a:r>
              <a:rPr lang="zh-CN" altLang="en-US" sz="2400" dirty="0">
                <a:latin typeface="+mn-ea"/>
              </a:rPr>
              <a:t>的正常终止连接）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shutdown</a:t>
            </a:r>
            <a:r>
              <a:rPr lang="zh-CN" altLang="en-US" sz="2400" dirty="0">
                <a:latin typeface="+mn-ea"/>
              </a:rPr>
              <a:t>直接使得该套接字不可用，如果有别的进程企图使用该套接字，将会受到影响。而</a:t>
            </a:r>
            <a:r>
              <a:rPr lang="en-US" altLang="zh-CN" sz="2400" dirty="0">
                <a:latin typeface="+mn-ea"/>
              </a:rPr>
              <a:t>close</a:t>
            </a:r>
            <a:r>
              <a:rPr lang="zh-CN" altLang="en-US" sz="2400" dirty="0">
                <a:latin typeface="+mn-ea"/>
              </a:rPr>
              <a:t>不能保证（套接字引用计数减为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en-US" sz="2400" dirty="0">
                <a:latin typeface="+mn-ea"/>
              </a:rPr>
              <a:t>才关闭）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3DA5249-7823-7DA1-2E46-16868545D95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76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2. shutdown</a:t>
            </a:r>
            <a:r>
              <a:rPr lang="zh-CN" altLang="en-US" dirty="0">
                <a:latin typeface="+mn-ea"/>
                <a:ea typeface="+mn-ea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419045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2425" y="560388"/>
            <a:ext cx="6276975" cy="9032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latin typeface="+mn-ea"/>
                <a:ea typeface="+mn-ea"/>
              </a:rPr>
              <a:t>3. </a:t>
            </a:r>
            <a:r>
              <a:rPr lang="zh-CN" altLang="en-US" sz="4000" dirty="0">
                <a:latin typeface="+mn-ea"/>
                <a:ea typeface="+mn-ea"/>
              </a:rPr>
              <a:t>多线程服务器端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6212" y="1617662"/>
            <a:ext cx="6629400" cy="50863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+mn-ea"/>
              </a:rPr>
              <a:t>程序示例</a:t>
            </a:r>
            <a:endParaRPr lang="en-US" altLang="zh-CN" sz="3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/>
              <a:t>统一</a:t>
            </a:r>
            <a:r>
              <a:rPr lang="en-US" altLang="zh-CN" sz="2800" dirty="0"/>
              <a:t>accept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示例代码</a:t>
            </a:r>
            <a:r>
              <a:rPr lang="en-US" altLang="zh-CN" sz="2400" dirty="0"/>
              <a:t>1</a:t>
            </a:r>
            <a:r>
              <a:rPr lang="zh-CN" altLang="en-US" sz="2400" dirty="0"/>
              <a:t>（</a:t>
            </a:r>
            <a:r>
              <a:rPr lang="en-US" altLang="zh-CN" sz="2400" dirty="0"/>
              <a:t>UNP 26.4</a:t>
            </a:r>
            <a:r>
              <a:rPr lang="zh-CN" altLang="en-US" sz="2400" dirty="0"/>
              <a:t>节（</a:t>
            </a:r>
            <a:r>
              <a:rPr lang="en-US" altLang="zh-CN" sz="2400" dirty="0"/>
              <a:t>threads/tcpserv0</a:t>
            </a:r>
            <a:r>
              <a:rPr lang="en-US" altLang="zh-CN" sz="2400" dirty="0">
                <a:solidFill>
                  <a:srgbClr val="FF0000"/>
                </a:solidFill>
              </a:rPr>
              <a:t>x</a:t>
            </a:r>
            <a:r>
              <a:rPr lang="en-US" altLang="zh-CN" sz="2400" dirty="0"/>
              <a:t>.c</a:t>
            </a:r>
            <a:r>
              <a:rPr lang="zh-CN" altLang="en-US" sz="2400" dirty="0"/>
              <a:t>））</a:t>
            </a:r>
            <a:endParaRPr lang="en-US" altLang="zh-CN" sz="2400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示例代码</a:t>
            </a:r>
            <a:r>
              <a:rPr lang="en-US" altLang="zh-CN" sz="2400" dirty="0"/>
              <a:t>2</a:t>
            </a:r>
            <a:r>
              <a:rPr lang="zh-CN" altLang="en-US" sz="2400" dirty="0"/>
              <a:t>（</a:t>
            </a:r>
            <a:r>
              <a:rPr lang="en-US" altLang="zh-CN" sz="2400" dirty="0"/>
              <a:t>Linux</a:t>
            </a:r>
            <a:r>
              <a:rPr lang="zh-CN" altLang="en-US" sz="2400" dirty="0"/>
              <a:t>网络编程</a:t>
            </a:r>
            <a:r>
              <a:rPr lang="en-US" altLang="zh-CN" sz="2400" dirty="0"/>
              <a:t>14.3.2</a:t>
            </a:r>
            <a:r>
              <a:rPr lang="zh-CN" altLang="en-US" sz="2400" dirty="0"/>
              <a:t>节）</a:t>
            </a:r>
            <a:endParaRPr lang="en-US" altLang="zh-CN" sz="24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/>
              <a:t>线程池技术</a:t>
            </a:r>
            <a:endParaRPr lang="en-US" altLang="zh-CN" sz="2800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示例代码（</a:t>
            </a:r>
            <a:r>
              <a:rPr lang="en-US" altLang="zh-CN" sz="2400" dirty="0"/>
              <a:t>Linux</a:t>
            </a:r>
            <a:r>
              <a:rPr lang="zh-CN" altLang="en-US" sz="2400" dirty="0"/>
              <a:t>网络编程</a:t>
            </a:r>
            <a:r>
              <a:rPr lang="en-US" altLang="zh-CN" sz="2400" dirty="0"/>
              <a:t>14.3.3</a:t>
            </a:r>
            <a:r>
              <a:rPr lang="zh-CN" altLang="en-US" sz="2400" dirty="0"/>
              <a:t>节）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9FCDA2-B08A-9940-9776-0450235A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88" y="0"/>
            <a:ext cx="5737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2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2659063"/>
            <a:ext cx="5041900" cy="757237"/>
          </a:xfrm>
        </p:spPr>
        <p:txBody>
          <a:bodyPr>
            <a:no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accept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  <a:b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（示例代码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Picture 2" descr="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550" y="63959"/>
            <a:ext cx="5832676" cy="672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8481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2659063"/>
            <a:ext cx="5041900" cy="757237"/>
          </a:xfrm>
        </p:spPr>
        <p:txBody>
          <a:bodyPr>
            <a:no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线程池技术示意图</a:t>
            </a:r>
            <a:endParaRPr lang="zh-CN" altLang="en-US" sz="4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453483"/>
              </p:ext>
            </p:extLst>
          </p:nvPr>
        </p:nvGraphicFramePr>
        <p:xfrm>
          <a:off x="5152180" y="14908"/>
          <a:ext cx="6260458" cy="6843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512590" imgH="6029325" progId="Visio.Drawing.11">
                  <p:embed/>
                </p:oleObj>
              </mc:Choice>
              <mc:Fallback>
                <p:oleObj name="Visio" r:id="rId2" imgW="5512590" imgH="602932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2180" y="14908"/>
                        <a:ext cx="6260458" cy="68430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27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ED165-4D2A-4340-A0BE-E11E186C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22C68A-54A2-7746-A255-5CFCF108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i="1" dirty="0">
                <a:solidFill>
                  <a:srgbClr val="C00000"/>
                </a:solidFill>
              </a:rPr>
              <a:t>Network-Endian</a:t>
            </a:r>
          </a:p>
          <a:p>
            <a:pPr lvl="1">
              <a:lnSpc>
                <a:spcPct val="110000"/>
              </a:lnSpc>
            </a:pPr>
            <a:r>
              <a:rPr lang="zh-CN" altLang="en-US" dirty="0"/>
              <a:t>网络字节顺序是</a:t>
            </a:r>
            <a:r>
              <a:rPr lang="en-US" altLang="zh-CN" dirty="0"/>
              <a:t>TCP/IP</a:t>
            </a:r>
            <a:r>
              <a:rPr lang="zh-CN" altLang="en-US" dirty="0"/>
              <a:t>中规定好的一种数据表示格式，它与具体的</a:t>
            </a:r>
            <a:r>
              <a:rPr lang="en-US" altLang="zh-CN" dirty="0"/>
              <a:t>CPU</a:t>
            </a:r>
            <a:r>
              <a:rPr lang="zh-CN" altLang="en-US" dirty="0"/>
              <a:t>类型、操作系统等无关，从而可以保证数据在不同主机之间传输时能够被正确解释。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网络字节顺序采用</a:t>
            </a:r>
            <a:r>
              <a:rPr lang="en-US" altLang="zh-CN" dirty="0">
                <a:solidFill>
                  <a:srgbClr val="C00000"/>
                </a:solidFill>
              </a:rPr>
              <a:t>Big-Endian</a:t>
            </a:r>
            <a:r>
              <a:rPr lang="zh-CN" altLang="en-US" dirty="0">
                <a:solidFill>
                  <a:srgbClr val="C00000"/>
                </a:solidFill>
              </a:rPr>
              <a:t>排序方式，总是从低位地址开始传输。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zh-CN" altLang="en-US" dirty="0"/>
              <a:t>发送数据包时，程序将主机字节序转换为网络字节序；接受收数据包时，则将网络字节序转换为主机字节序。 </a:t>
            </a:r>
          </a:p>
        </p:txBody>
      </p:sp>
    </p:spTree>
    <p:extLst>
      <p:ext uri="{BB962C8B-B14F-4D97-AF65-F5344CB8AC3E}">
        <p14:creationId xmlns:p14="http://schemas.microsoft.com/office/powerpoint/2010/main" val="369818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61710"/>
            <a:ext cx="10515600" cy="1325563"/>
          </a:xfrm>
        </p:spPr>
        <p:txBody>
          <a:bodyPr/>
          <a:lstStyle/>
          <a:p>
            <a:r>
              <a:rPr lang="en-US" altLang="zh-CN" sz="4400" dirty="0">
                <a:latin typeface="+mn-ea"/>
                <a:ea typeface="+mn-ea"/>
              </a:rPr>
              <a:t>4. </a:t>
            </a:r>
            <a:r>
              <a:rPr lang="zh-CN" altLang="en-US" sz="4400" dirty="0">
                <a:latin typeface="+mn-ea"/>
                <a:ea typeface="+mn-ea"/>
              </a:rPr>
              <a:t>多线程客户端</a:t>
            </a:r>
            <a:endParaRPr lang="zh-CN" alt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8101" y="1286236"/>
            <a:ext cx="10895797" cy="28194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线程版客户端示例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+mn-ea"/>
              </a:rPr>
              <a:t>设计思路：</a:t>
            </a: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latin typeface="+mn-ea"/>
              </a:rPr>
              <a:t>1#</a:t>
            </a:r>
            <a:r>
              <a:rPr lang="zh-CN" altLang="en-US" sz="2400" dirty="0">
                <a:latin typeface="+mn-ea"/>
              </a:rPr>
              <a:t>线程，读</a:t>
            </a:r>
            <a:r>
              <a:rPr lang="en-US" altLang="zh-CN" sz="2400" dirty="0" err="1">
                <a:latin typeface="+mn-ea"/>
              </a:rPr>
              <a:t>stdin</a:t>
            </a:r>
            <a:r>
              <a:rPr lang="zh-CN" altLang="en-US" sz="2400" dirty="0">
                <a:latin typeface="+mn-ea"/>
              </a:rPr>
              <a:t>，然后向服务器发送</a:t>
            </a: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latin typeface="+mn-ea"/>
              </a:rPr>
              <a:t>2#</a:t>
            </a:r>
            <a:r>
              <a:rPr lang="zh-CN" altLang="en-US" sz="2400" dirty="0">
                <a:latin typeface="+mn-ea"/>
              </a:rPr>
              <a:t>线程，读</a:t>
            </a:r>
            <a:r>
              <a:rPr lang="en-US" altLang="zh-CN" sz="2400" dirty="0">
                <a:latin typeface="+mn-ea"/>
              </a:rPr>
              <a:t>socket</a:t>
            </a:r>
            <a:r>
              <a:rPr lang="zh-CN" altLang="en-US" sz="2400" dirty="0">
                <a:latin typeface="+mn-ea"/>
              </a:rPr>
              <a:t>，然后在</a:t>
            </a:r>
            <a:r>
              <a:rPr lang="en-US" altLang="zh-CN" sz="2400" dirty="0" err="1">
                <a:latin typeface="+mn-ea"/>
              </a:rPr>
              <a:t>stdout</a:t>
            </a:r>
            <a:r>
              <a:rPr lang="zh-CN" altLang="en-US" sz="2400" dirty="0">
                <a:latin typeface="+mn-ea"/>
              </a:rPr>
              <a:t>打印</a:t>
            </a:r>
          </a:p>
          <a:p>
            <a:pPr lvl="2"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问题是，这两个线程，哪一个是主线程？</a:t>
            </a:r>
          </a:p>
          <a:p>
            <a:pPr lvl="3"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主线程退出，会导致进程退出，从而使得另一线程退出</a:t>
            </a:r>
          </a:p>
          <a:p>
            <a:pPr lvl="3"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所以，应该以</a:t>
            </a:r>
            <a:r>
              <a:rPr lang="en-US" altLang="zh-CN" sz="2400" dirty="0">
                <a:latin typeface="+mn-ea"/>
              </a:rPr>
              <a:t>2#</a:t>
            </a:r>
            <a:r>
              <a:rPr lang="zh-CN" altLang="en-US" sz="2400" dirty="0">
                <a:latin typeface="+mn-ea"/>
              </a:rPr>
              <a:t>线程作为主线程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0E5A7FA-037F-3769-59DA-F2BEC28E7FA7}"/>
              </a:ext>
            </a:extLst>
          </p:cNvPr>
          <p:cNvGrpSpPr/>
          <p:nvPr/>
        </p:nvGrpSpPr>
        <p:grpSpPr>
          <a:xfrm>
            <a:off x="1533647" y="5108937"/>
            <a:ext cx="6019800" cy="1447800"/>
            <a:chOff x="2143247" y="4448536"/>
            <a:chExt cx="6019800" cy="1447800"/>
          </a:xfrm>
        </p:grpSpPr>
        <p:sp>
          <p:nvSpPr>
            <p:cNvPr id="22533" name="Rectangle 5"/>
            <p:cNvSpPr>
              <a:spLocks noChangeArrowheads="1"/>
            </p:cNvSpPr>
            <p:nvPr/>
          </p:nvSpPr>
          <p:spPr bwMode="auto">
            <a:xfrm>
              <a:off x="3819647" y="4448536"/>
              <a:ext cx="1219200" cy="5334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</a:rPr>
                <a:t>1#</a:t>
              </a:r>
            </a:p>
          </p:txBody>
        </p:sp>
        <p:sp>
          <p:nvSpPr>
            <p:cNvPr id="22535" name="Rectangle 7"/>
            <p:cNvSpPr>
              <a:spLocks noChangeArrowheads="1"/>
            </p:cNvSpPr>
            <p:nvPr/>
          </p:nvSpPr>
          <p:spPr bwMode="auto">
            <a:xfrm>
              <a:off x="3819647" y="5362936"/>
              <a:ext cx="1219200" cy="5334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</a:rPr>
                <a:t>2#</a:t>
              </a:r>
            </a:p>
          </p:txBody>
        </p:sp>
        <p:sp>
          <p:nvSpPr>
            <p:cNvPr id="22536" name="Line 8"/>
            <p:cNvSpPr>
              <a:spLocks noChangeShapeType="1"/>
            </p:cNvSpPr>
            <p:nvPr/>
          </p:nvSpPr>
          <p:spPr bwMode="auto">
            <a:xfrm>
              <a:off x="2905247" y="4677136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7" name="Text Box 9"/>
            <p:cNvSpPr txBox="1">
              <a:spLocks noChangeArrowheads="1"/>
            </p:cNvSpPr>
            <p:nvPr/>
          </p:nvSpPr>
          <p:spPr bwMode="auto">
            <a:xfrm>
              <a:off x="2143247" y="4448537"/>
              <a:ext cx="666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stdin</a:t>
              </a:r>
            </a:p>
          </p:txBody>
        </p:sp>
        <p:sp>
          <p:nvSpPr>
            <p:cNvPr id="22538" name="Rectangle 10"/>
            <p:cNvSpPr>
              <a:spLocks noChangeArrowheads="1"/>
            </p:cNvSpPr>
            <p:nvPr/>
          </p:nvSpPr>
          <p:spPr bwMode="auto">
            <a:xfrm>
              <a:off x="6562847" y="4829536"/>
              <a:ext cx="1600200" cy="685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</a:rPr>
                <a:t>Server</a:t>
              </a:r>
            </a:p>
          </p:txBody>
        </p:sp>
        <p:sp>
          <p:nvSpPr>
            <p:cNvPr id="22540" name="Line 12"/>
            <p:cNvSpPr>
              <a:spLocks noChangeShapeType="1"/>
            </p:cNvSpPr>
            <p:nvPr/>
          </p:nvSpPr>
          <p:spPr bwMode="auto">
            <a:xfrm>
              <a:off x="5038847" y="4677136"/>
              <a:ext cx="1524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>
              <a:off x="5038847" y="5210536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Line 14"/>
            <p:cNvSpPr>
              <a:spLocks noChangeShapeType="1"/>
            </p:cNvSpPr>
            <p:nvPr/>
          </p:nvSpPr>
          <p:spPr bwMode="auto">
            <a:xfrm flipH="1">
              <a:off x="2905247" y="5591536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Text Box 15"/>
            <p:cNvSpPr txBox="1">
              <a:spLocks noChangeArrowheads="1"/>
            </p:cNvSpPr>
            <p:nvPr/>
          </p:nvSpPr>
          <p:spPr bwMode="auto">
            <a:xfrm>
              <a:off x="2143247" y="5399449"/>
              <a:ext cx="8064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stdout</a:t>
              </a:r>
            </a:p>
          </p:txBody>
        </p:sp>
        <p:sp>
          <p:nvSpPr>
            <p:cNvPr id="22544" name="Line 16"/>
            <p:cNvSpPr>
              <a:spLocks noChangeShapeType="1"/>
            </p:cNvSpPr>
            <p:nvPr/>
          </p:nvSpPr>
          <p:spPr bwMode="auto">
            <a:xfrm flipV="1">
              <a:off x="4429247" y="4981936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5" name="Text Box 17"/>
            <p:cNvSpPr txBox="1">
              <a:spLocks noChangeArrowheads="1"/>
            </p:cNvSpPr>
            <p:nvPr/>
          </p:nvSpPr>
          <p:spPr bwMode="auto">
            <a:xfrm>
              <a:off x="4413372" y="4927962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创建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8842492" y="6089981"/>
            <a:ext cx="3638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2000" dirty="0">
                <a:solidFill>
                  <a:srgbClr val="0070C0"/>
                </a:solidFill>
              </a:rPr>
              <a:t>Ref</a:t>
            </a:r>
            <a:r>
              <a:rPr lang="zh-CN" altLang="en-US" sz="2000" dirty="0">
                <a:solidFill>
                  <a:srgbClr val="0070C0"/>
                </a:solidFill>
              </a:rPr>
              <a:t>：</a:t>
            </a:r>
            <a:r>
              <a:rPr lang="en-US" altLang="zh-CN" sz="2000" dirty="0">
                <a:solidFill>
                  <a:srgbClr val="0070C0"/>
                </a:solidFill>
              </a:rPr>
              <a:t>UNP 26.3</a:t>
            </a:r>
            <a:r>
              <a:rPr lang="zh-CN" altLang="en-US" sz="2000" dirty="0">
                <a:solidFill>
                  <a:srgbClr val="0070C0"/>
                </a:solidFill>
              </a:rPr>
              <a:t>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AB274-A81C-AC0B-9456-F82D866C850D}"/>
              </a:ext>
            </a:extLst>
          </p:cNvPr>
          <p:cNvSpPr txBox="1">
            <a:spLocks noChangeArrowheads="1"/>
          </p:cNvSpPr>
          <p:nvPr/>
        </p:nvSpPr>
        <p:spPr>
          <a:xfrm>
            <a:off x="991403" y="485777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82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9003" y="152400"/>
            <a:ext cx="9601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latin typeface="+mn-ea"/>
                <a:ea typeface="+mn-ea"/>
              </a:rPr>
              <a:t>4. </a:t>
            </a:r>
            <a:r>
              <a:rPr lang="zh-CN" altLang="en-US" dirty="0">
                <a:latin typeface="+mn-ea"/>
                <a:ea typeface="+mn-ea"/>
              </a:rPr>
              <a:t>多线程客户端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7365" y="1447800"/>
            <a:ext cx="6513513" cy="388620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思考：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客户端收到服务器的</a:t>
            </a:r>
            <a:r>
              <a:rPr lang="en-US" altLang="zh-CN" dirty="0">
                <a:latin typeface="+mn-ea"/>
              </a:rPr>
              <a:t>FIN</a:t>
            </a:r>
            <a:r>
              <a:rPr lang="zh-CN" altLang="en-US" dirty="0">
                <a:latin typeface="+mn-ea"/>
              </a:rPr>
              <a:t>之后没有及时退出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用户进程在标准输入上阻塞等待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有没有可能专门使用一个线程在等待</a:t>
            </a:r>
            <a:r>
              <a:rPr lang="en-US" altLang="zh-CN" dirty="0">
                <a:latin typeface="+mn-ea"/>
              </a:rPr>
              <a:t>FIN</a:t>
            </a:r>
            <a:r>
              <a:rPr lang="zh-CN" altLang="en-US" dirty="0">
                <a:latin typeface="+mn-ea"/>
              </a:rPr>
              <a:t>？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8949EE8-39BE-4075-5395-1ABA3FC5E6A0}"/>
              </a:ext>
            </a:extLst>
          </p:cNvPr>
          <p:cNvGrpSpPr/>
          <p:nvPr/>
        </p:nvGrpSpPr>
        <p:grpSpPr>
          <a:xfrm>
            <a:off x="4877603" y="1447800"/>
            <a:ext cx="6858000" cy="5105400"/>
            <a:chOff x="4204503" y="1447800"/>
            <a:chExt cx="6858000" cy="5105400"/>
          </a:xfrm>
        </p:grpSpPr>
        <p:sp>
          <p:nvSpPr>
            <p:cNvPr id="11290" name="AutoShape 26"/>
            <p:cNvSpPr>
              <a:spLocks/>
            </p:cNvSpPr>
            <p:nvPr/>
          </p:nvSpPr>
          <p:spPr bwMode="auto">
            <a:xfrm>
              <a:off x="4204503" y="5791200"/>
              <a:ext cx="1828800" cy="609600"/>
            </a:xfrm>
            <a:prstGeom prst="borderCallout1">
              <a:avLst>
                <a:gd name="adj1" fmla="val 18750"/>
                <a:gd name="adj2" fmla="val 104167"/>
                <a:gd name="adj3" fmla="val 31250"/>
                <a:gd name="adj4" fmla="val 1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/>
                <a:t>再次输入数据，退出</a:t>
              </a:r>
            </a:p>
          </p:txBody>
        </p:sp>
        <p:sp>
          <p:nvSpPr>
            <p:cNvPr id="11289" name="AutoShape 25"/>
            <p:cNvSpPr>
              <a:spLocks/>
            </p:cNvSpPr>
            <p:nvPr/>
          </p:nvSpPr>
          <p:spPr bwMode="auto">
            <a:xfrm>
              <a:off x="4204503" y="4953000"/>
              <a:ext cx="1828800" cy="609600"/>
            </a:xfrm>
            <a:prstGeom prst="borderCallout1">
              <a:avLst>
                <a:gd name="adj1" fmla="val 18750"/>
                <a:gd name="adj2" fmla="val 104167"/>
                <a:gd name="adj3" fmla="val 108856"/>
                <a:gd name="adj4" fmla="val 149394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/>
                <a:t>客户端仍然在等待用户输入</a:t>
              </a:r>
            </a:p>
          </p:txBody>
        </p:sp>
        <p:sp>
          <p:nvSpPr>
            <p:cNvPr id="11283" name="AutoShape 19"/>
            <p:cNvSpPr>
              <a:spLocks/>
            </p:cNvSpPr>
            <p:nvPr/>
          </p:nvSpPr>
          <p:spPr bwMode="auto">
            <a:xfrm>
              <a:off x="5042703" y="4229100"/>
              <a:ext cx="914400" cy="609600"/>
            </a:xfrm>
            <a:prstGeom prst="borderCallout2">
              <a:avLst>
                <a:gd name="adj1" fmla="val 18750"/>
                <a:gd name="adj2" fmla="val 108333"/>
                <a:gd name="adj3" fmla="val 18750"/>
                <a:gd name="adj4" fmla="val 157468"/>
                <a:gd name="adj5" fmla="val 68750"/>
                <a:gd name="adj6" fmla="val 20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/>
                <a:t>用户输入字符</a:t>
              </a:r>
            </a:p>
          </p:txBody>
        </p:sp>
        <p:sp>
          <p:nvSpPr>
            <p:cNvPr id="11268" name="Line 4"/>
            <p:cNvSpPr>
              <a:spLocks noChangeShapeType="1"/>
            </p:cNvSpPr>
            <p:nvPr/>
          </p:nvSpPr>
          <p:spPr bwMode="auto">
            <a:xfrm>
              <a:off x="6947703" y="1447800"/>
              <a:ext cx="0" cy="510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Line 5"/>
            <p:cNvSpPr>
              <a:spLocks noChangeShapeType="1"/>
            </p:cNvSpPr>
            <p:nvPr/>
          </p:nvSpPr>
          <p:spPr bwMode="auto">
            <a:xfrm>
              <a:off x="9767103" y="1447800"/>
              <a:ext cx="0" cy="510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Text Box 6"/>
            <p:cNvSpPr txBox="1">
              <a:spLocks noChangeArrowheads="1"/>
            </p:cNvSpPr>
            <p:nvPr/>
          </p:nvSpPr>
          <p:spPr bwMode="auto">
            <a:xfrm>
              <a:off x="6566703" y="1447801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C</a:t>
              </a:r>
            </a:p>
          </p:txBody>
        </p:sp>
        <p:sp>
          <p:nvSpPr>
            <p:cNvPr id="11271" name="Text Box 7"/>
            <p:cNvSpPr txBox="1">
              <a:spLocks noChangeArrowheads="1"/>
            </p:cNvSpPr>
            <p:nvPr/>
          </p:nvSpPr>
          <p:spPr bwMode="auto">
            <a:xfrm>
              <a:off x="9843303" y="1447801"/>
              <a:ext cx="3365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S</a:t>
              </a:r>
            </a:p>
          </p:txBody>
        </p:sp>
        <p:sp>
          <p:nvSpPr>
            <p:cNvPr id="11272" name="Line 8"/>
            <p:cNvSpPr>
              <a:spLocks noChangeShapeType="1"/>
            </p:cNvSpPr>
            <p:nvPr/>
          </p:nvSpPr>
          <p:spPr bwMode="auto">
            <a:xfrm>
              <a:off x="6947703" y="1676400"/>
              <a:ext cx="2819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Text Box 9"/>
            <p:cNvSpPr txBox="1">
              <a:spLocks noChangeArrowheads="1"/>
            </p:cNvSpPr>
            <p:nvPr/>
          </p:nvSpPr>
          <p:spPr bwMode="auto">
            <a:xfrm>
              <a:off x="7938303" y="1524001"/>
              <a:ext cx="654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SYN</a:t>
              </a:r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 flipH="1">
              <a:off x="6947703" y="2133600"/>
              <a:ext cx="2819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Text Box 11"/>
            <p:cNvSpPr txBox="1">
              <a:spLocks noChangeArrowheads="1"/>
            </p:cNvSpPr>
            <p:nvPr/>
          </p:nvSpPr>
          <p:spPr bwMode="auto">
            <a:xfrm>
              <a:off x="7557303" y="1995488"/>
              <a:ext cx="11684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SYN+Ack</a:t>
              </a:r>
            </a:p>
          </p:txBody>
        </p:sp>
        <p:sp>
          <p:nvSpPr>
            <p:cNvPr id="11276" name="Line 12"/>
            <p:cNvSpPr>
              <a:spLocks noChangeShapeType="1"/>
            </p:cNvSpPr>
            <p:nvPr/>
          </p:nvSpPr>
          <p:spPr bwMode="auto">
            <a:xfrm>
              <a:off x="6947703" y="2514600"/>
              <a:ext cx="28194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7" name="Text Box 13"/>
            <p:cNvSpPr txBox="1">
              <a:spLocks noChangeArrowheads="1"/>
            </p:cNvSpPr>
            <p:nvPr/>
          </p:nvSpPr>
          <p:spPr bwMode="auto">
            <a:xfrm>
              <a:off x="8243103" y="2514601"/>
              <a:ext cx="565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Ack</a:t>
              </a:r>
            </a:p>
          </p:txBody>
        </p:sp>
        <p:sp>
          <p:nvSpPr>
            <p:cNvPr id="11278" name="Line 14"/>
            <p:cNvSpPr>
              <a:spLocks noChangeShapeType="1"/>
            </p:cNvSpPr>
            <p:nvPr/>
          </p:nvSpPr>
          <p:spPr bwMode="auto">
            <a:xfrm flipH="1">
              <a:off x="6947703" y="3581400"/>
              <a:ext cx="2819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Text Box 15"/>
            <p:cNvSpPr txBox="1">
              <a:spLocks noChangeArrowheads="1"/>
            </p:cNvSpPr>
            <p:nvPr/>
          </p:nvSpPr>
          <p:spPr bwMode="auto">
            <a:xfrm>
              <a:off x="7938303" y="3505201"/>
              <a:ext cx="552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FIN</a:t>
              </a:r>
            </a:p>
          </p:txBody>
        </p:sp>
        <p:sp>
          <p:nvSpPr>
            <p:cNvPr id="11280" name="Line 16"/>
            <p:cNvSpPr>
              <a:spLocks noChangeShapeType="1"/>
            </p:cNvSpPr>
            <p:nvPr/>
          </p:nvSpPr>
          <p:spPr bwMode="auto">
            <a:xfrm>
              <a:off x="6947703" y="4038600"/>
              <a:ext cx="2819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8379628" y="3922713"/>
              <a:ext cx="565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Ack</a:t>
              </a:r>
            </a:p>
          </p:txBody>
        </p:sp>
        <p:sp>
          <p:nvSpPr>
            <p:cNvPr id="11282" name="AutoShape 18"/>
            <p:cNvSpPr>
              <a:spLocks/>
            </p:cNvSpPr>
            <p:nvPr/>
          </p:nvSpPr>
          <p:spPr bwMode="auto">
            <a:xfrm>
              <a:off x="10148103" y="3048000"/>
              <a:ext cx="914400" cy="419100"/>
            </a:xfrm>
            <a:prstGeom prst="borderCallout1">
              <a:avLst>
                <a:gd name="adj1" fmla="val 27273"/>
                <a:gd name="adj2" fmla="val -8333"/>
                <a:gd name="adj3" fmla="val 127273"/>
                <a:gd name="adj4" fmla="val -41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Ctrl-C</a:t>
              </a:r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6947703" y="4648200"/>
              <a:ext cx="2819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AutoShape 21"/>
            <p:cNvSpPr>
              <a:spLocks/>
            </p:cNvSpPr>
            <p:nvPr/>
          </p:nvSpPr>
          <p:spPr bwMode="auto">
            <a:xfrm>
              <a:off x="10148103" y="3924300"/>
              <a:ext cx="914400" cy="609600"/>
            </a:xfrm>
            <a:prstGeom prst="borderCallout1">
              <a:avLst>
                <a:gd name="adj1" fmla="val 18750"/>
                <a:gd name="adj2" fmla="val -8333"/>
                <a:gd name="adj3" fmla="val 81250"/>
                <a:gd name="adj4" fmla="val -41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FIN_WAIT_2</a:t>
              </a:r>
            </a:p>
          </p:txBody>
        </p:sp>
        <p:sp>
          <p:nvSpPr>
            <p:cNvPr id="11286" name="Text Box 22"/>
            <p:cNvSpPr txBox="1">
              <a:spLocks noChangeArrowheads="1"/>
            </p:cNvSpPr>
            <p:nvPr/>
          </p:nvSpPr>
          <p:spPr bwMode="auto">
            <a:xfrm>
              <a:off x="7922428" y="4518026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数据</a:t>
              </a:r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 flipH="1">
              <a:off x="6947703" y="5029200"/>
              <a:ext cx="2819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8" name="Text Box 24"/>
            <p:cNvSpPr txBox="1">
              <a:spLocks noChangeArrowheads="1"/>
            </p:cNvSpPr>
            <p:nvPr/>
          </p:nvSpPr>
          <p:spPr bwMode="auto">
            <a:xfrm>
              <a:off x="7785903" y="5043488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RST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559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7ACD9-78AE-5C4B-9825-6F5AC21A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5" y="572294"/>
            <a:ext cx="9438416" cy="788738"/>
          </a:xfrm>
        </p:spPr>
        <p:txBody>
          <a:bodyPr/>
          <a:lstStyle/>
          <a:p>
            <a:r>
              <a:rPr kumimoji="1" lang="zh-CN" altLang="en-US" dirty="0"/>
              <a:t>收发分离的多线程客户端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1A5301-BF24-1944-94F9-3A7AB3C0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69" y="0"/>
            <a:ext cx="549573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D8FE26-E374-8241-B547-46A649EE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75" y="1578657"/>
            <a:ext cx="5425490" cy="370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22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9933" y="1433543"/>
            <a:ext cx="2790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rgbClr val="575757"/>
                </a:solidFill>
                <a:latin typeface="Algerian" panose="04020705040A02060702" pitchFamily="82" charset="0"/>
                <a:cs typeface="+mn-ea"/>
                <a:sym typeface="+mn-lt"/>
              </a:rPr>
              <a:t>04</a:t>
            </a:r>
            <a:endParaRPr lang="zh-CN" altLang="en-US" sz="13800" b="1" dirty="0">
              <a:solidFill>
                <a:srgbClr val="575757"/>
              </a:solidFill>
              <a:latin typeface="Algerian" panose="04020705040A02060702" pitchFamily="82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3223" y="1433543"/>
            <a:ext cx="49600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75757"/>
                </a:solidFill>
                <a:cs typeface="+mn-ea"/>
                <a:sym typeface="+mn-lt"/>
              </a:rPr>
              <a:t>I/O</a:t>
            </a:r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模型以及</a:t>
            </a:r>
            <a:endParaRPr lang="en-US" altLang="zh-CN" sz="4400" b="1" dirty="0">
              <a:solidFill>
                <a:srgbClr val="575757"/>
              </a:solidFill>
              <a:cs typeface="+mn-ea"/>
              <a:sym typeface="+mn-lt"/>
            </a:endParaRPr>
          </a:p>
          <a:p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基于</a:t>
            </a:r>
            <a:r>
              <a:rPr lang="en" altLang="zh-CN" sz="4400" b="1" dirty="0">
                <a:solidFill>
                  <a:srgbClr val="575757"/>
                </a:solidFill>
                <a:cs typeface="+mn-ea"/>
                <a:sym typeface="+mn-lt"/>
              </a:rPr>
              <a:t>I/O</a:t>
            </a:r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复用的并发</a:t>
            </a:r>
            <a:endParaRPr lang="en-US" altLang="zh-CN" sz="4400" b="1" dirty="0">
              <a:solidFill>
                <a:srgbClr val="575757"/>
              </a:solidFill>
              <a:cs typeface="+mn-ea"/>
              <a:sym typeface="+mn-lt"/>
            </a:endParaRPr>
          </a:p>
          <a:p>
            <a:r>
              <a:rPr lang="zh-CN" altLang="en-US" sz="4400" b="1" dirty="0">
                <a:solidFill>
                  <a:srgbClr val="575757"/>
                </a:solidFill>
                <a:cs typeface="+mn-ea"/>
                <a:sym typeface="+mn-lt"/>
              </a:rPr>
              <a:t>服务器设计</a:t>
            </a:r>
          </a:p>
        </p:txBody>
      </p:sp>
      <p:sp>
        <p:nvSpPr>
          <p:cNvPr id="8" name="等腰三角形 7"/>
          <p:cNvSpPr/>
          <p:nvPr/>
        </p:nvSpPr>
        <p:spPr>
          <a:xfrm>
            <a:off x="3251198" y="1262744"/>
            <a:ext cx="8940801" cy="5607594"/>
          </a:xfrm>
          <a:custGeom>
            <a:avLst/>
            <a:gdLst>
              <a:gd name="connsiteX0" fmla="*/ 0 w 5529943"/>
              <a:gd name="connsiteY0" fmla="*/ 5595257 h 5595257"/>
              <a:gd name="connsiteX1" fmla="*/ 5529943 w 5529943"/>
              <a:gd name="connsiteY1" fmla="*/ 0 h 5595257"/>
              <a:gd name="connsiteX2" fmla="*/ 5529943 w 5529943"/>
              <a:gd name="connsiteY2" fmla="*/ 5595257 h 5595257"/>
              <a:gd name="connsiteX3" fmla="*/ 0 w 5529943"/>
              <a:gd name="connsiteY3" fmla="*/ 5595257 h 5595257"/>
              <a:gd name="connsiteX0" fmla="*/ 0 w 8940801"/>
              <a:gd name="connsiteY0" fmla="*/ 5653314 h 5653314"/>
              <a:gd name="connsiteX1" fmla="*/ 8940801 w 8940801"/>
              <a:gd name="connsiteY1" fmla="*/ 0 h 5653314"/>
              <a:gd name="connsiteX2" fmla="*/ 8940801 w 8940801"/>
              <a:gd name="connsiteY2" fmla="*/ 5595257 h 5653314"/>
              <a:gd name="connsiteX3" fmla="*/ 0 w 8940801"/>
              <a:gd name="connsiteY3" fmla="*/ 5653314 h 5653314"/>
              <a:gd name="connsiteX0" fmla="*/ 0 w 8940801"/>
              <a:gd name="connsiteY0" fmla="*/ 5607594 h 5607594"/>
              <a:gd name="connsiteX1" fmla="*/ 8940801 w 8940801"/>
              <a:gd name="connsiteY1" fmla="*/ 0 h 5607594"/>
              <a:gd name="connsiteX2" fmla="*/ 8940801 w 8940801"/>
              <a:gd name="connsiteY2" fmla="*/ 5595257 h 5607594"/>
              <a:gd name="connsiteX3" fmla="*/ 0 w 8940801"/>
              <a:gd name="connsiteY3" fmla="*/ 5607594 h 560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0801" h="5607594">
                <a:moveTo>
                  <a:pt x="0" y="5607594"/>
                </a:moveTo>
                <a:lnTo>
                  <a:pt x="8940801" y="0"/>
                </a:lnTo>
                <a:lnTo>
                  <a:pt x="8940801" y="5595257"/>
                </a:lnTo>
                <a:lnTo>
                  <a:pt x="0" y="560759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5906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19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Linux</a:t>
            </a:r>
            <a:r>
              <a:rPr kumimoji="1"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下常用的一些</a:t>
            </a:r>
            <a:r>
              <a:rPr kumimoji="1"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I/O</a:t>
            </a:r>
            <a:r>
              <a:rPr kumimoji="1"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7600" y="169703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read() / write()</a:t>
            </a:r>
          </a:p>
          <a:p>
            <a:r>
              <a:rPr lang="en-US" altLang="zh-CN" sz="3200" b="1" dirty="0" err="1"/>
              <a:t>readv</a:t>
            </a:r>
            <a:r>
              <a:rPr lang="en-US" altLang="zh-CN" sz="3200" b="1" dirty="0"/>
              <a:t>() / </a:t>
            </a:r>
            <a:r>
              <a:rPr lang="en-US" altLang="zh-CN" sz="3200" b="1" dirty="0" err="1"/>
              <a:t>writev</a:t>
            </a:r>
            <a:r>
              <a:rPr lang="en-US" altLang="zh-CN" sz="3200" b="1" dirty="0"/>
              <a:t>()</a:t>
            </a:r>
            <a:endParaRPr lang="zh-CN" altLang="en-US" sz="3200" b="1" dirty="0"/>
          </a:p>
          <a:p>
            <a:r>
              <a:rPr lang="en-US" altLang="zh-CN" sz="3200" b="1" dirty="0" err="1"/>
              <a:t>recv</a:t>
            </a:r>
            <a:r>
              <a:rPr lang="en-US" altLang="zh-CN" sz="3200" b="1" dirty="0"/>
              <a:t>() / send()</a:t>
            </a:r>
            <a:endParaRPr lang="zh-CN" altLang="en-US" sz="3200" b="1" dirty="0"/>
          </a:p>
          <a:p>
            <a:r>
              <a:rPr lang="en-US" altLang="zh-CN" sz="3200" b="1" dirty="0" err="1"/>
              <a:t>recvmsg</a:t>
            </a:r>
            <a:r>
              <a:rPr lang="en-US" altLang="zh-CN" sz="3200" b="1" dirty="0"/>
              <a:t>() / </a:t>
            </a:r>
            <a:r>
              <a:rPr lang="en-US" altLang="zh-CN" sz="3200" b="1" dirty="0" err="1"/>
              <a:t>sendmsg</a:t>
            </a:r>
            <a:r>
              <a:rPr lang="en-US" altLang="zh-CN" sz="3200" b="1" dirty="0"/>
              <a:t>()</a:t>
            </a:r>
          </a:p>
          <a:p>
            <a:r>
              <a:rPr lang="en-US" altLang="zh-CN" sz="3200" b="1" dirty="0" err="1"/>
              <a:t>recvfrom</a:t>
            </a:r>
            <a:r>
              <a:rPr lang="en-US" altLang="zh-CN" sz="3200" b="1" dirty="0"/>
              <a:t>() / </a:t>
            </a:r>
            <a:r>
              <a:rPr lang="en-US" altLang="zh-CN" sz="3200" b="1" dirty="0" err="1"/>
              <a:t>sendto</a:t>
            </a:r>
            <a:r>
              <a:rPr lang="en-US" altLang="zh-CN" sz="3200" b="1" dirty="0"/>
              <a:t>()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b="0" dirty="0">
                <a:solidFill>
                  <a:srgbClr val="0070C0"/>
                </a:solidFill>
              </a:rPr>
              <a:t>Ref : Linux</a:t>
            </a:r>
            <a:r>
              <a:rPr lang="zh-CN" altLang="en-US" b="0" dirty="0">
                <a:solidFill>
                  <a:srgbClr val="0070C0"/>
                </a:solidFill>
              </a:rPr>
              <a:t>网络编程</a:t>
            </a:r>
            <a:r>
              <a:rPr lang="en-US" altLang="zh-CN" b="0" dirty="0">
                <a:solidFill>
                  <a:srgbClr val="0070C0"/>
                </a:solidFill>
              </a:rPr>
              <a:t>9.1-9.2</a:t>
            </a:r>
            <a:r>
              <a:rPr lang="zh-CN" altLang="en-US" b="0" dirty="0">
                <a:solidFill>
                  <a:srgbClr val="0070C0"/>
                </a:solidFill>
              </a:rPr>
              <a:t>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2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779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五种</a:t>
            </a:r>
            <a:r>
              <a:rPr kumimoji="1" lang="en-US" altLang="zh-CN" sz="4000" dirty="0">
                <a:solidFill>
                  <a:srgbClr val="000099"/>
                </a:solidFill>
                <a:latin typeface="+mn-ea"/>
                <a:ea typeface="+mn-ea"/>
              </a:rPr>
              <a:t>I/O </a:t>
            </a:r>
            <a:r>
              <a:rPr kumimoji="1" lang="zh-CN" altLang="en-US" sz="4000" dirty="0">
                <a:solidFill>
                  <a:srgbClr val="000099"/>
                </a:solidFill>
                <a:latin typeface="+mn-ea"/>
                <a:ea typeface="+mn-ea"/>
              </a:rPr>
              <a:t>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779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742950" indent="-742950" algn="l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/>
              <a:t>阻塞 </a:t>
            </a:r>
            <a:r>
              <a:rPr lang="en-US" altLang="zh-CN" dirty="0"/>
              <a:t>I/O </a:t>
            </a:r>
            <a:r>
              <a:rPr lang="en-US" altLang="zh-CN" b="0" dirty="0"/>
              <a:t>(Linux</a:t>
            </a:r>
            <a:r>
              <a:rPr lang="zh-CN" altLang="en-US" b="0" dirty="0"/>
              <a:t>下的</a:t>
            </a:r>
            <a:r>
              <a:rPr lang="en-US" altLang="zh-CN" b="0" dirty="0"/>
              <a:t>I/O</a:t>
            </a:r>
            <a:r>
              <a:rPr lang="zh-CN" altLang="en-US" b="0" dirty="0"/>
              <a:t>操作默认是阻塞</a:t>
            </a:r>
            <a:r>
              <a:rPr lang="en-US" altLang="zh-CN" b="0" dirty="0"/>
              <a:t>I/O</a:t>
            </a:r>
            <a:r>
              <a:rPr lang="zh-CN" altLang="en-US" b="0" dirty="0"/>
              <a:t>，即</a:t>
            </a:r>
            <a:r>
              <a:rPr lang="en-US" altLang="zh-CN" b="0" dirty="0"/>
              <a:t>open</a:t>
            </a:r>
            <a:r>
              <a:rPr lang="zh-CN" altLang="en-US" b="0" dirty="0"/>
              <a:t>和</a:t>
            </a:r>
            <a:r>
              <a:rPr lang="en-US" altLang="zh-CN" b="0" dirty="0"/>
              <a:t>socket</a:t>
            </a:r>
            <a:r>
              <a:rPr lang="zh-CN" altLang="en-US" b="0" dirty="0"/>
              <a:t>创建的</a:t>
            </a:r>
            <a:r>
              <a:rPr lang="en-US" altLang="zh-CN" b="0" dirty="0"/>
              <a:t>I/O</a:t>
            </a:r>
            <a:r>
              <a:rPr lang="zh-CN" altLang="en-US" b="0" dirty="0"/>
              <a:t>都是阻塞</a:t>
            </a:r>
            <a:r>
              <a:rPr lang="en-US" altLang="zh-CN" b="0" dirty="0"/>
              <a:t>I/O)</a:t>
            </a:r>
          </a:p>
          <a:p>
            <a:pPr marL="742950" indent="-742950" algn="l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/>
              <a:t>非阻塞 </a:t>
            </a:r>
            <a:r>
              <a:rPr lang="en-US" altLang="zh-CN" b="0" dirty="0"/>
              <a:t>I/O (</a:t>
            </a:r>
            <a:r>
              <a:rPr lang="zh-CN" altLang="en-US" b="0" dirty="0"/>
              <a:t>可以通过</a:t>
            </a:r>
            <a:r>
              <a:rPr lang="en-US" altLang="zh-CN" b="0" dirty="0" err="1"/>
              <a:t>fcntl</a:t>
            </a:r>
            <a:r>
              <a:rPr lang="zh-CN" altLang="en-US" b="0" dirty="0"/>
              <a:t>或者</a:t>
            </a:r>
            <a:r>
              <a:rPr lang="en-US" altLang="zh-CN" b="0" dirty="0"/>
              <a:t>open</a:t>
            </a:r>
            <a:r>
              <a:rPr lang="zh-CN" altLang="en-US" b="0" dirty="0"/>
              <a:t>时使用</a:t>
            </a:r>
            <a:r>
              <a:rPr lang="en-US" altLang="zh-CN" b="0" dirty="0"/>
              <a:t>O_NONBLOCK</a:t>
            </a:r>
            <a:r>
              <a:rPr lang="zh-CN" altLang="en-US" b="0" dirty="0"/>
              <a:t>参数，将</a:t>
            </a:r>
            <a:r>
              <a:rPr lang="en-US" altLang="zh-CN" b="0" dirty="0" err="1"/>
              <a:t>fd</a:t>
            </a:r>
            <a:r>
              <a:rPr lang="zh-CN" altLang="en-US" b="0" dirty="0"/>
              <a:t>设置为非阻塞的</a:t>
            </a:r>
            <a:r>
              <a:rPr lang="en-US" altLang="zh-CN" b="0" dirty="0"/>
              <a:t>I/O)</a:t>
            </a:r>
          </a:p>
          <a:p>
            <a:pPr marL="742950" indent="-742950" algn="l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I/O </a:t>
            </a:r>
            <a:r>
              <a:rPr lang="zh-CN" altLang="en-US" dirty="0">
                <a:solidFill>
                  <a:srgbClr val="C00000"/>
                </a:solidFill>
              </a:rPr>
              <a:t>多路复用 </a:t>
            </a:r>
            <a:r>
              <a:rPr lang="en-US" altLang="zh-CN" b="0" dirty="0"/>
              <a:t>(I/O</a:t>
            </a:r>
            <a:r>
              <a:rPr lang="zh-CN" altLang="en-US" b="0" dirty="0"/>
              <a:t>多路复用，通常需要非阻塞</a:t>
            </a:r>
            <a:r>
              <a:rPr lang="en-US" altLang="zh-CN" b="0" dirty="0"/>
              <a:t>I/O</a:t>
            </a:r>
            <a:r>
              <a:rPr lang="zh-CN" altLang="en-US" b="0" dirty="0"/>
              <a:t>配合使用</a:t>
            </a:r>
            <a:r>
              <a:rPr lang="en-US" altLang="zh-CN" b="0" dirty="0"/>
              <a:t>)—select</a:t>
            </a:r>
            <a:r>
              <a:rPr lang="zh-CN" altLang="en-US" b="0" dirty="0"/>
              <a:t>，</a:t>
            </a:r>
            <a:r>
              <a:rPr lang="en-US" altLang="zh-CN" b="0" dirty="0"/>
              <a:t>poll</a:t>
            </a:r>
            <a:r>
              <a:rPr lang="zh-CN" altLang="en-US" b="0" dirty="0"/>
              <a:t>，</a:t>
            </a:r>
            <a:r>
              <a:rPr lang="en-US" altLang="zh-CN" b="0" dirty="0" err="1"/>
              <a:t>epoll</a:t>
            </a:r>
            <a:endParaRPr lang="en-US" altLang="zh-CN" b="0" dirty="0"/>
          </a:p>
          <a:p>
            <a:pPr marL="742950" indent="-742950" algn="l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/>
              <a:t>信号驱动 </a:t>
            </a:r>
            <a:r>
              <a:rPr lang="en-US" altLang="zh-CN" dirty="0"/>
              <a:t>I/O (SIGIO)</a:t>
            </a:r>
          </a:p>
          <a:p>
            <a:pPr marL="742950" indent="-742950" algn="l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/>
              <a:t>异步 </a:t>
            </a:r>
            <a:r>
              <a:rPr lang="en-US" altLang="zh-CN" dirty="0"/>
              <a:t>I/O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8713694" cy="685800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447800" y="435670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4800" b="1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4800" b="0" dirty="0">
                <a:solidFill>
                  <a:srgbClr val="000099"/>
                </a:solidFill>
                <a:latin typeface="+mn-ea"/>
                <a:ea typeface="+mn-ea"/>
              </a:rPr>
              <a:t>五种</a:t>
            </a:r>
            <a:r>
              <a:rPr kumimoji="1" lang="en-US" altLang="zh-CN" sz="4800" b="0" dirty="0">
                <a:solidFill>
                  <a:srgbClr val="000099"/>
                </a:solidFill>
                <a:latin typeface="+mn-ea"/>
                <a:ea typeface="+mn-ea"/>
              </a:rPr>
              <a:t>I/O </a:t>
            </a:r>
            <a:r>
              <a:rPr kumimoji="1" lang="zh-CN" altLang="en-US" sz="4800" b="0" dirty="0">
                <a:solidFill>
                  <a:srgbClr val="000099"/>
                </a:solidFill>
                <a:latin typeface="+mn-ea"/>
                <a:ea typeface="+mn-ea"/>
              </a:rPr>
              <a:t>模式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83432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46167" y="38735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1. </a:t>
            </a:r>
            <a:r>
              <a:rPr lang="zh-CN" altLang="en-US" b="1" dirty="0">
                <a:latin typeface="+mn-ea"/>
                <a:ea typeface="+mn-ea"/>
              </a:rPr>
              <a:t>阻塞 </a:t>
            </a:r>
            <a:r>
              <a:rPr lang="en-US" altLang="zh-CN" b="1" dirty="0">
                <a:latin typeface="+mn-ea"/>
                <a:ea typeface="+mn-ea"/>
              </a:rPr>
              <a:t>I/O</a:t>
            </a:r>
            <a:r>
              <a:rPr lang="zh-CN" altLang="en-US" b="1" dirty="0">
                <a:latin typeface="+mn-ea"/>
                <a:ea typeface="+mn-ea"/>
              </a:rPr>
              <a:t>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46167" y="1463676"/>
            <a:ext cx="10515600" cy="43513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0" dirty="0">
                <a:latin typeface="+mn-ea"/>
              </a:rPr>
              <a:t>阻塞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是最通用的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类型，使用这种模型进行数据接收的时候，在数据没有到之前程序会一直等待。例如对于函数</a:t>
            </a:r>
            <a:r>
              <a:rPr lang="en-US" altLang="zh-CN" sz="2800" b="0" dirty="0" err="1">
                <a:latin typeface="+mn-ea"/>
              </a:rPr>
              <a:t>recvfrom</a:t>
            </a:r>
            <a:r>
              <a:rPr lang="en-US" altLang="zh-CN" sz="2800" b="0" dirty="0">
                <a:latin typeface="+mn-ea"/>
              </a:rPr>
              <a:t>()</a:t>
            </a:r>
            <a:r>
              <a:rPr lang="zh-CN" altLang="en-US" sz="2800" b="0" dirty="0">
                <a:latin typeface="+mn-ea"/>
              </a:rPr>
              <a:t>，内核会一直阻塞该请求直到有数据到来才返回。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5" name="Picture 2" descr="9-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74" y="2876666"/>
            <a:ext cx="6554386" cy="396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44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1. </a:t>
            </a:r>
            <a:r>
              <a:rPr lang="zh-CN" altLang="en-US" b="1" dirty="0">
                <a:latin typeface="+mn-ea"/>
                <a:ea typeface="+mn-ea"/>
              </a:rPr>
              <a:t>阻塞 </a:t>
            </a:r>
            <a:r>
              <a:rPr lang="en-US" altLang="zh-CN" b="1" dirty="0">
                <a:latin typeface="+mn-ea"/>
                <a:ea typeface="+mn-ea"/>
              </a:rPr>
              <a:t>I/O</a:t>
            </a:r>
            <a:r>
              <a:rPr lang="zh-CN" altLang="en-US" b="1" dirty="0">
                <a:latin typeface="+mn-ea"/>
                <a:ea typeface="+mn-ea"/>
              </a:rPr>
              <a:t>模式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0868AA-BEE1-6D85-D85B-1CED0D05D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" y="1658851"/>
            <a:ext cx="10230231" cy="43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4925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2.</a:t>
            </a:r>
            <a:r>
              <a:rPr lang="zh-CN" altLang="en-US" b="1" dirty="0">
                <a:latin typeface="+mn-ea"/>
                <a:ea typeface="+mn-ea"/>
              </a:rPr>
              <a:t>非阻塞 </a:t>
            </a:r>
            <a:r>
              <a:rPr lang="en-US" altLang="zh-CN" b="1" dirty="0">
                <a:latin typeface="+mn-ea"/>
                <a:ea typeface="+mn-ea"/>
              </a:rPr>
              <a:t>I/O</a:t>
            </a:r>
            <a:r>
              <a:rPr lang="zh-CN" altLang="en-US" b="1" dirty="0">
                <a:latin typeface="+mn-ea"/>
                <a:ea typeface="+mn-ea"/>
              </a:rPr>
              <a:t>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27100" y="1585913"/>
            <a:ext cx="10515600" cy="4351338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sz="2800" b="0" dirty="0">
                <a:latin typeface="+mn-ea"/>
              </a:rPr>
              <a:t>当把套接字设置成非阻塞的</a:t>
            </a:r>
            <a:r>
              <a:rPr lang="en-US" altLang="zh-CN" sz="2800" b="0" dirty="0">
                <a:latin typeface="+mn-ea"/>
              </a:rPr>
              <a:t>IO</a:t>
            </a:r>
            <a:r>
              <a:rPr lang="zh-CN" altLang="en-US" sz="2800" b="0" dirty="0">
                <a:latin typeface="+mn-ea"/>
              </a:rPr>
              <a:t>，则对每次请求，内核都不会阻塞，会立即返回；当没有数据的时候，会返回一个错误。例如对</a:t>
            </a:r>
            <a:r>
              <a:rPr lang="en-US" altLang="zh-CN" sz="2800" b="0" dirty="0" err="1">
                <a:latin typeface="+mn-ea"/>
              </a:rPr>
              <a:t>recvfrom</a:t>
            </a:r>
            <a:r>
              <a:rPr lang="en-US" altLang="zh-CN" sz="2800" b="0" dirty="0">
                <a:latin typeface="+mn-ea"/>
              </a:rPr>
              <a:t>()</a:t>
            </a:r>
            <a:r>
              <a:rPr lang="zh-CN" altLang="en-US" sz="2800" b="0" dirty="0">
                <a:latin typeface="+mn-ea"/>
              </a:rPr>
              <a:t>函数，前几次都没有数据返回，直到最后内核才向用户层的空间复制数据。</a:t>
            </a:r>
          </a:p>
          <a:p>
            <a:pPr marL="0" indent="0">
              <a:lnSpc>
                <a:spcPct val="100000"/>
              </a:lnSpc>
              <a:buNone/>
            </a:pPr>
            <a:endParaRPr lang="zh-CN" altLang="en-US" dirty="0">
              <a:latin typeface="+mn-ea"/>
            </a:endParaRPr>
          </a:p>
        </p:txBody>
      </p:sp>
      <p:pic>
        <p:nvPicPr>
          <p:cNvPr id="6" name="Picture 2" descr="9-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330" y="3569989"/>
            <a:ext cx="7489914" cy="308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25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3274</TotalTime>
  <Words>11874</Words>
  <Application>Microsoft Office PowerPoint</Application>
  <PresentationFormat>宽屏</PresentationFormat>
  <Paragraphs>1299</Paragraphs>
  <Slides>119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119</vt:i4>
      </vt:variant>
    </vt:vector>
  </HeadingPairs>
  <TitlesOfParts>
    <vt:vector size="142" baseType="lpstr">
      <vt:lpstr>-apple-system</vt:lpstr>
      <vt:lpstr>Courier</vt:lpstr>
      <vt:lpstr>Microsoft YaHei UI</vt:lpstr>
      <vt:lpstr>PingFang SC</vt:lpstr>
      <vt:lpstr>等线</vt:lpstr>
      <vt:lpstr>等线 Light</vt:lpstr>
      <vt:lpstr>华文新魏</vt:lpstr>
      <vt:lpstr>楷体</vt:lpstr>
      <vt:lpstr>宋体</vt:lpstr>
      <vt:lpstr>微软雅黑</vt:lpstr>
      <vt:lpstr>Algerian</vt:lpstr>
      <vt:lpstr>Arial</vt:lpstr>
      <vt:lpstr>Arial Rounded MT Bold</vt:lpstr>
      <vt:lpstr>Comic Sans MS</vt:lpstr>
      <vt:lpstr>Consolas</vt:lpstr>
      <vt:lpstr>Gill Sans MT</vt:lpstr>
      <vt:lpstr>Times New Roman</vt:lpstr>
      <vt:lpstr>Wingdings</vt:lpstr>
      <vt:lpstr>Wingdings 2</vt:lpstr>
      <vt:lpstr>Wingdings 3</vt:lpstr>
      <vt:lpstr>Office 主题​​</vt:lpstr>
      <vt:lpstr>Clip</vt:lpstr>
      <vt:lpstr>Visio</vt:lpstr>
      <vt:lpstr>PowerPoint 演示文稿</vt:lpstr>
      <vt:lpstr>PowerPoint 演示文稿</vt:lpstr>
      <vt:lpstr>PowerPoint 演示文稿</vt:lpstr>
      <vt:lpstr>PowerPoint 演示文稿</vt:lpstr>
      <vt:lpstr>客户机/服务器体系结构</vt:lpstr>
      <vt:lpstr>并发与并行</vt:lpstr>
      <vt:lpstr>字节序</vt:lpstr>
      <vt:lpstr>字节序</vt:lpstr>
      <vt:lpstr>字节序</vt:lpstr>
      <vt:lpstr>字节序</vt:lpstr>
      <vt:lpstr>字节序</vt:lpstr>
      <vt:lpstr>字节序</vt:lpstr>
      <vt:lpstr>ILP/LP/LLP约定</vt:lpstr>
      <vt:lpstr>了解：数据结构对齐</vt:lpstr>
      <vt:lpstr>数据结构对齐</vt:lpstr>
      <vt:lpstr>数据结构对齐</vt:lpstr>
      <vt:lpstr>数据结构对齐</vt:lpstr>
      <vt:lpstr>了解：Linux 内核PDU报头数据结构 -UDP &amp; TCP</vt:lpstr>
      <vt:lpstr>了解：Linux 内核PDU报头数据结构- IP &amp; Eth</vt:lpstr>
      <vt:lpstr>开发调试工具</vt:lpstr>
      <vt:lpstr>接口协议</vt:lpstr>
      <vt:lpstr>不精确指明的协议接口</vt:lpstr>
      <vt:lpstr>接口协议的功能</vt:lpstr>
      <vt:lpstr>POSIX标准</vt:lpstr>
      <vt:lpstr>系统调用</vt:lpstr>
      <vt:lpstr>LINUX中提供的基本I/O功能</vt:lpstr>
      <vt:lpstr>Open-Read-Write-Close范例</vt:lpstr>
      <vt:lpstr>将Linux I/O用于TCP/IP</vt:lpstr>
      <vt:lpstr>Socket基本概念</vt:lpstr>
      <vt:lpstr>Berkeley UNIX Sockets API</vt:lpstr>
      <vt:lpstr>主动套接字和被动套接字</vt:lpstr>
      <vt:lpstr>套接字类型</vt:lpstr>
      <vt:lpstr>地址结构</vt:lpstr>
      <vt:lpstr>Socket IPv4 IPv6 地址结构与通用结构</vt:lpstr>
      <vt:lpstr>Socket IPv4 IPv6 地址结构与通用结构（Linux）</vt:lpstr>
      <vt:lpstr>地址转换函数</vt:lpstr>
      <vt:lpstr>地址转换函数</vt:lpstr>
      <vt:lpstr>地址转换函数</vt:lpstr>
      <vt:lpstr>地址转换函数</vt:lpstr>
      <vt:lpstr>地址转换函数小结</vt:lpstr>
      <vt:lpstr>PowerPoint 演示文稿</vt:lpstr>
      <vt:lpstr>简单TCP循环服务器Socket编程基本步骤</vt:lpstr>
      <vt:lpstr>简单TCP循环服务器Socket编程基本步骤</vt:lpstr>
      <vt:lpstr>简单UDP循环服务器Socket编程基本步骤</vt:lpstr>
      <vt:lpstr>简单UDP循环服务器Socket编程基本步骤</vt:lpstr>
      <vt:lpstr>Socket核心函数-socket()</vt:lpstr>
      <vt:lpstr>Socket核心函数-bind()</vt:lpstr>
      <vt:lpstr>Socket核心函数-bind()</vt:lpstr>
      <vt:lpstr>Socket核心函数-bind()</vt:lpstr>
      <vt:lpstr>Socket核心函数-bind()</vt:lpstr>
      <vt:lpstr>Socket核心函数-listen()</vt:lpstr>
      <vt:lpstr>PowerPoint 演示文稿</vt:lpstr>
      <vt:lpstr>Socket核心函数-listen()</vt:lpstr>
      <vt:lpstr>Socket核心函数-accept()</vt:lpstr>
      <vt:lpstr>Socket核心函数-connect()</vt:lpstr>
      <vt:lpstr>Socket核心函数-connect()</vt:lpstr>
      <vt:lpstr>Socket核心函数-send()</vt:lpstr>
      <vt:lpstr>Socket核心函数-sendto()</vt:lpstr>
      <vt:lpstr>Socket核心函数- recv()</vt:lpstr>
      <vt:lpstr>Socket核心函数- recvfrom()</vt:lpstr>
      <vt:lpstr>Socket核心函数-close()</vt:lpstr>
      <vt:lpstr>PowerPoint 演示文稿</vt:lpstr>
      <vt:lpstr>PowerPoint 演示文稿</vt:lpstr>
      <vt:lpstr>多进程并发服务器模型</vt:lpstr>
      <vt:lpstr>多进程并发服务器模型</vt:lpstr>
      <vt:lpstr>fork函数*</vt:lpstr>
      <vt:lpstr>PowerPoint 演示文稿</vt:lpstr>
      <vt:lpstr>简单多进程服务器范例</vt:lpstr>
      <vt:lpstr>PowerPoint 演示文稿</vt:lpstr>
      <vt:lpstr>僵尸进程*</vt:lpstr>
      <vt:lpstr>僵尸进程*</vt:lpstr>
      <vt:lpstr>信号与wait/waitpid *</vt:lpstr>
      <vt:lpstr>Linux支持的信号列表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多进程服务器修订版</vt:lpstr>
      <vt:lpstr>多线程服务器*</vt:lpstr>
      <vt:lpstr>1. 线程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多线程服务器端</vt:lpstr>
      <vt:lpstr>统一accept示意图 （示例代码2）</vt:lpstr>
      <vt:lpstr>线程池技术示意图</vt:lpstr>
      <vt:lpstr>4. 多线程客户端</vt:lpstr>
      <vt:lpstr>4. 多线程客户端</vt:lpstr>
      <vt:lpstr>收发分离的多线程客户端</vt:lpstr>
      <vt:lpstr>PowerPoint 演示文稿</vt:lpstr>
      <vt:lpstr>Linux下常用的一些I/O函数</vt:lpstr>
      <vt:lpstr>五种I/O 模式</vt:lpstr>
      <vt:lpstr>PowerPoint 演示文稿</vt:lpstr>
      <vt:lpstr>1. 阻塞 I/O模式</vt:lpstr>
      <vt:lpstr>1. 阻塞 I/O模式</vt:lpstr>
      <vt:lpstr>2.非阻塞 I/O模式</vt:lpstr>
      <vt:lpstr>2.非阻塞 I/O模式</vt:lpstr>
      <vt:lpstr>3. I/O多路复用</vt:lpstr>
      <vt:lpstr>3. I/O多路复用</vt:lpstr>
      <vt:lpstr>4. 信号驱动IO模型</vt:lpstr>
      <vt:lpstr>4. 信号驱动IO模型</vt:lpstr>
      <vt:lpstr>5. 异步IO模型</vt:lpstr>
      <vt:lpstr>5. 异步IO模型</vt:lpstr>
      <vt:lpstr>PowerPoint 演示文稿</vt:lpstr>
      <vt:lpstr>PowerPoint 演示文稿</vt:lpstr>
      <vt:lpstr>IO复用函数/系统调用</vt:lpstr>
      <vt:lpstr>PowerPoint 演示文稿</vt:lpstr>
      <vt:lpstr>C/S模式及其优势</vt:lpstr>
      <vt:lpstr>服务器特权和复杂性</vt:lpstr>
      <vt:lpstr>仿QQ多人即时通信网络应用</vt:lpstr>
      <vt:lpstr>通信模式与协议</vt:lpstr>
      <vt:lpstr>核心设计问题</vt:lpstr>
      <vt:lpstr>通信模式与协议</vt:lpstr>
      <vt:lpstr>客户端程序设计</vt:lpstr>
      <vt:lpstr>服务器程序设计</vt:lpstr>
      <vt:lpstr>服务器程序设计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ni ni</cp:lastModifiedBy>
  <cp:revision>278</cp:revision>
  <dcterms:created xsi:type="dcterms:W3CDTF">2020-04-15T23:49:10Z</dcterms:created>
  <dcterms:modified xsi:type="dcterms:W3CDTF">2025-02-23T04:36:47Z</dcterms:modified>
</cp:coreProperties>
</file>